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5" r:id="rId7"/>
    <p:sldId id="261" r:id="rId8"/>
    <p:sldId id="262" r:id="rId9"/>
    <p:sldId id="263" r:id="rId10"/>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81" d="100"/>
          <a:sy n="81" d="100"/>
        </p:scale>
        <p:origin x="-7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24000" y="1122363"/>
            <a:ext cx="9144000" cy="2387600"/>
          </a:xfrm>
        </p:spPr>
        <p:txBody>
          <a:bodyPr anchor="b"/>
          <a:lstStyle>
            <a:lvl1pPr algn="ctr">
              <a:defRPr sz="6000"/>
            </a:lvl1pPr>
          </a:lstStyle>
          <a:p>
            <a:r>
              <a:rPr lang="bg-BG" smtClean="0"/>
              <a:t>Редакт. стил загл. образец</a:t>
            </a:r>
            <a:endParaRPr lang="bg-BG"/>
          </a:p>
        </p:txBody>
      </p:sp>
      <p:sp>
        <p:nvSpPr>
          <p:cNvPr id="3" name="Подзаглавие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smtClean="0"/>
              <a:t>Щракнете, за да редактирате стила на подзаглавието в образеца</a:t>
            </a:r>
            <a:endParaRPr lang="bg-BG"/>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86291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17636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724900" y="365125"/>
            <a:ext cx="2628900" cy="5811838"/>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838200" y="365125"/>
            <a:ext cx="7734300" cy="5811838"/>
          </a:xfrm>
        </p:spPr>
        <p:txBody>
          <a:bodyPr vert="eaVert"/>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34474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58208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1850" y="1709738"/>
            <a:ext cx="10515600" cy="2852737"/>
          </a:xfrm>
        </p:spPr>
        <p:txBody>
          <a:bodyPr anchor="b"/>
          <a:lstStyle>
            <a:lvl1pPr>
              <a:defRPr sz="6000"/>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smtClean="0"/>
              <a:t>Редактиране на стиловете на текста в образеца</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414261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838200" y="1825625"/>
            <a:ext cx="5181600" cy="4351338"/>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6172200" y="1825625"/>
            <a:ext cx="5181600" cy="4351338"/>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20.4.2021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82395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365125"/>
            <a:ext cx="10515600" cy="1325563"/>
          </a:xfrm>
        </p:spPr>
        <p:txBody>
          <a:body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4" name="Контейнер за съдържание 3"/>
          <p:cNvSpPr>
            <a:spLocks noGrp="1"/>
          </p:cNvSpPr>
          <p:nvPr>
            <p:ph sz="half" idx="2"/>
          </p:nvPr>
        </p:nvSpPr>
        <p:spPr>
          <a:xfrm>
            <a:off x="839788" y="2505075"/>
            <a:ext cx="5157787" cy="3684588"/>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6" name="Контейнер за съдържание 5"/>
          <p:cNvSpPr>
            <a:spLocks noGrp="1"/>
          </p:cNvSpPr>
          <p:nvPr>
            <p:ph sz="quarter" idx="4"/>
          </p:nvPr>
        </p:nvSpPr>
        <p:spPr>
          <a:xfrm>
            <a:off x="6172200" y="2505075"/>
            <a:ext cx="5183188" cy="3684588"/>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3659B996-DFDC-483F-938B-FCED20209088}" type="datetimeFigureOut">
              <a:rPr lang="bg-BG" smtClean="0"/>
              <a:t>20.4.2021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353023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p>
            <a:fld id="{3659B996-DFDC-483F-938B-FCED20209088}" type="datetimeFigureOut">
              <a:rPr lang="bg-BG" smtClean="0"/>
              <a:t>20.4.2021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292732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3659B996-DFDC-483F-938B-FCED20209088}" type="datetimeFigureOut">
              <a:rPr lang="bg-BG" smtClean="0"/>
              <a:t>20.4.2021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95658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Редактиране на стиловете на текста в образеца</a:t>
            </a:r>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20.4.2021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260010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Редактиране на стиловете на текста в образеца</a:t>
            </a:r>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20.4.2021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64290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9B996-DFDC-483F-938B-FCED20209088}" type="datetimeFigureOut">
              <a:rPr lang="bg-BG" smtClean="0"/>
              <a:t>20.4.2021 г.</a:t>
            </a:fld>
            <a:endParaRPr lang="bg-BG"/>
          </a:p>
        </p:txBody>
      </p:sp>
      <p:sp>
        <p:nvSpPr>
          <p:cNvPr id="5" name="Контейнер за долния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D59A4-590F-4931-B6A3-809EFFAF97D1}" type="slidenum">
              <a:rPr lang="bg-BG" smtClean="0"/>
              <a:t>‹#›</a:t>
            </a:fld>
            <a:endParaRPr lang="bg-BG"/>
          </a:p>
        </p:txBody>
      </p:sp>
    </p:spTree>
    <p:extLst>
      <p:ext uri="{BB962C8B-B14F-4D97-AF65-F5344CB8AC3E}">
        <p14:creationId xmlns:p14="http://schemas.microsoft.com/office/powerpoint/2010/main" val="253625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ls@lovechnet.com" TargetMode="Externa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1045369" y="838200"/>
            <a:ext cx="3932237" cy="1600200"/>
          </a:xfrm>
        </p:spPr>
        <p:txBody>
          <a:bodyPr>
            <a:noAutofit/>
          </a:bodyPr>
          <a:lstStyle/>
          <a:p>
            <a:pPr algn="ctr"/>
            <a:r>
              <a:rPr lang="bg-BG" sz="2400" b="1" dirty="0">
                <a:latin typeface="Times New Roman" panose="02020603050405020304" pitchFamily="18" charset="0"/>
                <a:cs typeface="Times New Roman" panose="02020603050405020304" pitchFamily="18" charset="0"/>
              </a:rPr>
              <a:t>ПРОФИЛИРАНА ЕЗИКОВА ГИМНАЗИЯ</a:t>
            </a:r>
            <a:br>
              <a:rPr lang="bg-BG" sz="2400" b="1" dirty="0">
                <a:latin typeface="Times New Roman" panose="02020603050405020304" pitchFamily="18" charset="0"/>
                <a:cs typeface="Times New Roman" panose="02020603050405020304" pitchFamily="18" charset="0"/>
              </a:rPr>
            </a:br>
            <a:r>
              <a:rPr lang="bg-BG" sz="2400" b="1" dirty="0">
                <a:latin typeface="Times New Roman" panose="02020603050405020304" pitchFamily="18" charset="0"/>
                <a:cs typeface="Times New Roman" panose="02020603050405020304" pitchFamily="18" charset="0"/>
              </a:rPr>
              <a:t>„ЕКЗАРХ ЙОСИФ </a:t>
            </a:r>
            <a:r>
              <a:rPr lang="en-US" sz="2400" b="1" dirty="0">
                <a:latin typeface="Times New Roman" panose="02020603050405020304" pitchFamily="18" charset="0"/>
                <a:cs typeface="Times New Roman" panose="02020603050405020304" pitchFamily="18" charset="0"/>
              </a:rPr>
              <a:t>I</a:t>
            </a:r>
            <a:r>
              <a:rPr lang="bg-BG" sz="2400" b="1" dirty="0">
                <a:latin typeface="Times New Roman" panose="02020603050405020304" pitchFamily="18" charset="0"/>
                <a:cs typeface="Times New Roman" panose="02020603050405020304" pitchFamily="18" charset="0"/>
              </a:rPr>
              <a:t>”</a:t>
            </a:r>
            <a:br>
              <a:rPr lang="bg-BG" sz="2400" b="1" dirty="0">
                <a:latin typeface="Times New Roman" panose="02020603050405020304" pitchFamily="18" charset="0"/>
                <a:cs typeface="Times New Roman" panose="02020603050405020304" pitchFamily="18" charset="0"/>
              </a:rPr>
            </a:br>
            <a:r>
              <a:rPr lang="bg-BG" sz="2400" b="1" dirty="0">
                <a:latin typeface="Times New Roman" panose="02020603050405020304" pitchFamily="18" charset="0"/>
                <a:cs typeface="Times New Roman" panose="02020603050405020304" pitchFamily="18" charset="0"/>
              </a:rPr>
              <a:t>ЛОВЕЧ</a:t>
            </a:r>
            <a:br>
              <a:rPr lang="bg-BG" sz="2400" b="1" dirty="0">
                <a:latin typeface="Times New Roman" panose="02020603050405020304" pitchFamily="18" charset="0"/>
                <a:cs typeface="Times New Roman" panose="02020603050405020304" pitchFamily="18" charset="0"/>
              </a:rPr>
            </a:br>
            <a:endParaRPr lang="bg-BG" sz="2400" b="1" dirty="0">
              <a:latin typeface="Times New Roman" panose="02020603050405020304" pitchFamily="18" charset="0"/>
              <a:cs typeface="Times New Roman" panose="02020603050405020304" pitchFamily="18" charset="0"/>
            </a:endParaRPr>
          </a:p>
        </p:txBody>
      </p:sp>
      <p:pic>
        <p:nvPicPr>
          <p:cNvPr id="7" name="Контейнер за картина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6" name="Текстов контейнер 5"/>
          <p:cNvSpPr>
            <a:spLocks noGrp="1"/>
          </p:cNvSpPr>
          <p:nvPr>
            <p:ph type="body" sz="half" idx="2"/>
          </p:nvPr>
        </p:nvSpPr>
        <p:spPr/>
        <p:txBody>
          <a:bodyPr>
            <a:normAutofit fontScale="85000" lnSpcReduction="20000"/>
          </a:bodyPr>
          <a:lstStyle/>
          <a:p>
            <a:pPr algn="ctr"/>
            <a:endParaRPr lang="en-US" sz="2000" dirty="0" smtClean="0"/>
          </a:p>
          <a:p>
            <a:pPr algn="ctr"/>
            <a:r>
              <a:rPr lang="bg-BG" sz="2400" dirty="0" smtClean="0">
                <a:latin typeface="Times New Roman" panose="02020603050405020304" pitchFamily="18" charset="0"/>
                <a:cs typeface="Times New Roman" panose="02020603050405020304" pitchFamily="18" charset="0"/>
              </a:rPr>
              <a:t>Прием </a:t>
            </a:r>
            <a:r>
              <a:rPr lang="bg-BG" sz="2400" dirty="0">
                <a:latin typeface="Times New Roman" panose="02020603050405020304" pitchFamily="18" charset="0"/>
                <a:cs typeface="Times New Roman" panose="02020603050405020304" pitchFamily="18" charset="0"/>
              </a:rPr>
              <a:t>на ученици </a:t>
            </a:r>
            <a:endParaRPr lang="en-US" sz="2400" dirty="0" smtClean="0">
              <a:latin typeface="Times New Roman" panose="02020603050405020304" pitchFamily="18" charset="0"/>
              <a:cs typeface="Times New Roman" panose="02020603050405020304" pitchFamily="18" charset="0"/>
            </a:endParaRPr>
          </a:p>
          <a:p>
            <a:pPr algn="ctr"/>
            <a:r>
              <a:rPr lang="bg-BG" sz="2400" dirty="0" smtClean="0">
                <a:latin typeface="Times New Roman" panose="02020603050405020304" pitchFamily="18" charset="0"/>
                <a:cs typeface="Times New Roman" panose="02020603050405020304" pitchFamily="18" charset="0"/>
              </a:rPr>
              <a:t>за </a:t>
            </a:r>
            <a:r>
              <a:rPr lang="bg-BG" sz="2400" dirty="0">
                <a:latin typeface="Times New Roman" panose="02020603050405020304" pitchFamily="18" charset="0"/>
                <a:cs typeface="Times New Roman" panose="02020603050405020304" pitchFamily="18" charset="0"/>
              </a:rPr>
              <a:t>учебната 2021/2022 година</a:t>
            </a:r>
          </a:p>
          <a:p>
            <a:pPr algn="ctr"/>
            <a:endParaRPr lang="en-US" sz="2400" dirty="0" smtClean="0">
              <a:latin typeface="Times New Roman" panose="02020603050405020304" pitchFamily="18" charset="0"/>
              <a:cs typeface="Times New Roman" panose="02020603050405020304" pitchFamily="18" charset="0"/>
            </a:endParaRPr>
          </a:p>
          <a:p>
            <a:pPr algn="ctr"/>
            <a:r>
              <a:rPr lang="bg-BG" sz="2400" dirty="0">
                <a:latin typeface="Times New Roman" panose="02020603050405020304" pitchFamily="18" charset="0"/>
                <a:cs typeface="Times New Roman" panose="02020603050405020304" pitchFamily="18" charset="0"/>
              </a:rPr>
              <a:t> </a:t>
            </a:r>
            <a:r>
              <a:rPr lang="bg-BG" sz="2400" dirty="0" smtClean="0">
                <a:latin typeface="Times New Roman" panose="02020603050405020304" pitchFamily="18" charset="0"/>
                <a:cs typeface="Times New Roman" panose="02020603050405020304" pitchFamily="18" charset="0"/>
              </a:rPr>
              <a:t>Ловеч</a:t>
            </a:r>
            <a:endParaRPr lang="bg-BG" sz="2400" dirty="0">
              <a:latin typeface="Times New Roman" panose="02020603050405020304" pitchFamily="18" charset="0"/>
              <a:cs typeface="Times New Roman" panose="02020603050405020304" pitchFamily="18" charset="0"/>
            </a:endParaRPr>
          </a:p>
          <a:p>
            <a:pPr algn="ctr"/>
            <a:r>
              <a:rPr lang="bg-BG" sz="2400" dirty="0">
                <a:latin typeface="Times New Roman" panose="02020603050405020304" pitchFamily="18" charset="0"/>
                <a:cs typeface="Times New Roman" panose="02020603050405020304" pitchFamily="18" charset="0"/>
              </a:rPr>
              <a:t>ул. „Шишман” №7</a:t>
            </a:r>
          </a:p>
          <a:p>
            <a:pPr algn="ctr"/>
            <a:r>
              <a:rPr lang="bg-BG" sz="2400" dirty="0" smtClean="0">
                <a:latin typeface="Times New Roman" panose="02020603050405020304" pitchFamily="18" charset="0"/>
                <a:cs typeface="Times New Roman" panose="02020603050405020304" pitchFamily="18" charset="0"/>
              </a:rPr>
              <a:t>т</a:t>
            </a:r>
            <a:r>
              <a:rPr lang="bg-BG" sz="2400" dirty="0" smtClean="0">
                <a:latin typeface="Times New Roman" panose="02020603050405020304" pitchFamily="18" charset="0"/>
                <a:cs typeface="Times New Roman" panose="02020603050405020304" pitchFamily="18" charset="0"/>
              </a:rPr>
              <a:t>ел: 0878 962142 </a:t>
            </a:r>
          </a:p>
          <a:p>
            <a:pPr algn="ctr"/>
            <a:r>
              <a:rPr lang="bg-BG" sz="2400" dirty="0" smtClean="0">
                <a:latin typeface="Times New Roman" panose="02020603050405020304" pitchFamily="18" charset="0"/>
                <a:cs typeface="Times New Roman" panose="02020603050405020304" pitchFamily="18" charset="0"/>
              </a:rPr>
              <a:t>0879 590 410, 0879 590 411</a:t>
            </a:r>
            <a:endParaRPr lang="bg-BG" sz="2400" dirty="0" smtClean="0">
              <a:latin typeface="Times New Roman" panose="02020603050405020304" pitchFamily="18" charset="0"/>
              <a:cs typeface="Times New Roman" panose="02020603050405020304" pitchFamily="18" charset="0"/>
            </a:endParaRPr>
          </a:p>
          <a:p>
            <a:pPr algn="ctr"/>
            <a:r>
              <a:rPr lang="it-IT" sz="2400" dirty="0" smtClean="0">
                <a:latin typeface="Times New Roman" panose="02020603050405020304" pitchFamily="18" charset="0"/>
                <a:cs typeface="Times New Roman" panose="02020603050405020304" pitchFamily="18" charset="0"/>
              </a:rPr>
              <a:t>e</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mail</a:t>
            </a:r>
            <a:r>
              <a:rPr lang="ru-RU" sz="2400" dirty="0">
                <a:latin typeface="Times New Roman" panose="02020603050405020304" pitchFamily="18" charset="0"/>
                <a:cs typeface="Times New Roman" panose="02020603050405020304" pitchFamily="18" charset="0"/>
              </a:rPr>
              <a:t>: </a:t>
            </a:r>
            <a:r>
              <a:rPr lang="it-IT" sz="2400" u="sng" dirty="0">
                <a:latin typeface="Times New Roman" panose="02020603050405020304" pitchFamily="18" charset="0"/>
                <a:cs typeface="Times New Roman" panose="02020603050405020304" pitchFamily="18" charset="0"/>
                <a:hlinkClick r:id="rId3"/>
              </a:rPr>
              <a:t>fls</a:t>
            </a:r>
            <a:r>
              <a:rPr lang="ru-RU" sz="2400" u="sng" dirty="0">
                <a:latin typeface="Times New Roman" panose="02020603050405020304" pitchFamily="18" charset="0"/>
                <a:cs typeface="Times New Roman" panose="02020603050405020304" pitchFamily="18" charset="0"/>
                <a:hlinkClick r:id="rId3"/>
              </a:rPr>
              <a:t>@</a:t>
            </a:r>
            <a:r>
              <a:rPr lang="it-IT" sz="2400" u="sng" dirty="0">
                <a:latin typeface="Times New Roman" panose="02020603050405020304" pitchFamily="18" charset="0"/>
                <a:cs typeface="Times New Roman" panose="02020603050405020304" pitchFamily="18" charset="0"/>
                <a:hlinkClick r:id="rId3"/>
              </a:rPr>
              <a:t>lovechnet</a:t>
            </a:r>
            <a:r>
              <a:rPr lang="ru-RU" sz="2400" u="sng" dirty="0">
                <a:latin typeface="Times New Roman" panose="02020603050405020304" pitchFamily="18" charset="0"/>
                <a:cs typeface="Times New Roman" panose="02020603050405020304" pitchFamily="18" charset="0"/>
                <a:hlinkClick r:id="rId3"/>
              </a:rPr>
              <a:t>.</a:t>
            </a:r>
            <a:r>
              <a:rPr lang="it-IT" sz="2400" u="sng" dirty="0" smtClean="0">
                <a:latin typeface="Times New Roman" panose="02020603050405020304" pitchFamily="18" charset="0"/>
                <a:cs typeface="Times New Roman" panose="02020603050405020304" pitchFamily="18" charset="0"/>
                <a:hlinkClick r:id="rId3"/>
              </a:rPr>
              <a:t>com</a:t>
            </a:r>
            <a:endParaRPr lang="ru-RU" sz="2400" dirty="0">
              <a:latin typeface="Times New Roman" panose="02020603050405020304" pitchFamily="18" charset="0"/>
              <a:cs typeface="Times New Roman" panose="02020603050405020304" pitchFamily="18" charset="0"/>
            </a:endParaRPr>
          </a:p>
          <a:p>
            <a:pPr algn="ctr"/>
            <a:r>
              <a:rPr lang="it-IT" sz="2400" dirty="0" smtClean="0">
                <a:latin typeface="Times New Roman" panose="02020603050405020304" pitchFamily="18" charset="0"/>
                <a:cs typeface="Times New Roman" panose="02020603050405020304" pitchFamily="18" charset="0"/>
              </a:rPr>
              <a:t>http</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eg</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lovechnet</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com</a:t>
            </a:r>
            <a:endParaRPr lang="bg-BG" sz="2400" dirty="0">
              <a:latin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cs typeface="Times New Roman" panose="02020603050405020304" pitchFamily="18" charset="0"/>
              </a:rPr>
              <a:t> </a:t>
            </a:r>
            <a:endParaRPr lang="bg-BG" sz="2400" dirty="0">
              <a:latin typeface="Times New Roman" panose="02020603050405020304" pitchFamily="18" charset="0"/>
              <a:cs typeface="Times New Roman" panose="02020603050405020304" pitchFamily="18" charset="0"/>
            </a:endParaRPr>
          </a:p>
          <a:p>
            <a:pPr algn="ctr"/>
            <a:endParaRPr lang="bg-BG" sz="2000" dirty="0"/>
          </a:p>
        </p:txBody>
      </p:sp>
    </p:spTree>
    <p:extLst>
      <p:ext uri="{BB962C8B-B14F-4D97-AF65-F5344CB8AC3E}">
        <p14:creationId xmlns:p14="http://schemas.microsoft.com/office/powerpoint/2010/main" val="195715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016000" y="987488"/>
            <a:ext cx="10045700" cy="4785926"/>
          </a:xfrm>
          <a:prstGeom prst="rect">
            <a:avLst/>
          </a:prstGeom>
        </p:spPr>
        <p:txBody>
          <a:bodyPr wrap="square">
            <a:spAutoFit/>
          </a:bodyPr>
          <a:lstStyle/>
          <a:p>
            <a:pPr algn="ctr">
              <a:lnSpc>
                <a:spcPct val="90000"/>
              </a:lnSpc>
              <a:spcBef>
                <a:spcPts val="1000"/>
              </a:spcBef>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ПРОФИЛ “ЧУЖДИ ЕЗИЦИ”</a:t>
            </a:r>
            <a:endParaRPr lang="bg-BG"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90000"/>
              </a:lnSpc>
              <a:spcBef>
                <a:spcPts val="1000"/>
              </a:spcBef>
              <a:spcAft>
                <a:spcPts val="0"/>
              </a:spcAft>
            </a:pPr>
            <a:endPar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90000"/>
              </a:lnSpc>
              <a:spcBef>
                <a:spcPts val="1000"/>
              </a:spcBef>
              <a:spcAft>
                <a:spcPts val="0"/>
              </a:spcAft>
            </a:pPr>
            <a:r>
              <a:rPr lang="bg-BG"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Балообразуване</a:t>
            </a: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90000"/>
              </a:lnSpc>
              <a:spcBef>
                <a:spcPts val="1000"/>
              </a:spcBef>
              <a:spcAft>
                <a:spcPts val="0"/>
              </a:spcAft>
            </a:pPr>
            <a:endParaRPr lang="bg-BG" sz="2800" dirty="0" smtClean="0">
              <a:effectLst/>
              <a:latin typeface="Times New Roman" panose="02020603050405020304" pitchFamily="18" charset="0"/>
              <a:ea typeface="Times New Roman" panose="02020603050405020304" pitchFamily="18" charset="0"/>
            </a:endParaRPr>
          </a:p>
          <a:p>
            <a:pPr marL="342900" lvl="0" indent="-342900" algn="just">
              <a:lnSpc>
                <a:spcPct val="90000"/>
              </a:lnSpc>
              <a:spcAft>
                <a:spcPts val="0"/>
              </a:spcAft>
              <a:buFont typeface="Symbol" panose="05050102010706020507" pitchFamily="18" charset="2"/>
              <a:buChar char=""/>
            </a:pPr>
            <a:r>
              <a:rPr lang="bg-BG"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Оценките по български език и литература и математика от свидетелството за основно образование, преобразувани в точки по определена скала</a:t>
            </a:r>
            <a:endParaRPr lang="bg-BG" sz="2800" dirty="0" smtClean="0">
              <a:effectLst/>
              <a:latin typeface="Times New Roman" panose="02020603050405020304" pitchFamily="18" charset="0"/>
              <a:ea typeface="Times New Roman" panose="02020603050405020304" pitchFamily="18" charset="0"/>
            </a:endParaRPr>
          </a:p>
          <a:p>
            <a:pPr marL="342900" lvl="0" indent="-342900" algn="just">
              <a:lnSpc>
                <a:spcPct val="90000"/>
              </a:lnSpc>
              <a:spcAft>
                <a:spcPts val="0"/>
              </a:spcAft>
              <a:buFont typeface="Symbol" panose="05050102010706020507" pitchFamily="18" charset="2"/>
              <a:buChar char=""/>
            </a:pPr>
            <a:r>
              <a:rPr lang="bg-BG"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Удвоените точки от националното външно оценяване по български език и литература и математика</a:t>
            </a: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90000"/>
              </a:lnSpc>
              <a:spcAft>
                <a:spcPts val="0"/>
              </a:spcAft>
              <a:buFont typeface="Symbol" panose="05050102010706020507" pitchFamily="18" charset="2"/>
              <a:buChar char=""/>
            </a:pPr>
            <a:endParaRPr lang="bg-BG" sz="2800" dirty="0" smtClean="0">
              <a:effectLst/>
              <a:latin typeface="Times New Roman" panose="02020603050405020304" pitchFamily="18" charset="0"/>
              <a:ea typeface="Times New Roman" panose="02020603050405020304" pitchFamily="18" charset="0"/>
            </a:endParaRPr>
          </a:p>
          <a:p>
            <a:pPr>
              <a:spcAft>
                <a:spcPts val="0"/>
              </a:spcAft>
            </a:pPr>
            <a:r>
              <a:rPr lang="bg-BG" sz="2800" dirty="0">
                <a:latin typeface="Times New Roman" panose="02020603050405020304" pitchFamily="18" charset="0"/>
                <a:ea typeface="Times New Roman" panose="02020603050405020304" pitchFamily="18" charset="0"/>
              </a:rPr>
              <a:t>Срок на обучение: 5 години</a:t>
            </a:r>
          </a:p>
        </p:txBody>
      </p:sp>
    </p:spTree>
    <p:extLst>
      <p:ext uri="{BB962C8B-B14F-4D97-AF65-F5344CB8AC3E}">
        <p14:creationId xmlns:p14="http://schemas.microsoft.com/office/powerpoint/2010/main" val="389532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660400" y="1358900"/>
            <a:ext cx="11036300" cy="4832092"/>
          </a:xfrm>
          <a:prstGeom prst="rect">
            <a:avLst/>
          </a:prstGeom>
        </p:spPr>
        <p:txBody>
          <a:bodyPr wrap="square">
            <a:spAutoFit/>
          </a:bodyPr>
          <a:lstStyle/>
          <a:p>
            <a:pPr algn="just"/>
            <a:r>
              <a:rPr lang="bg-BG"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ПЕГ „Екзарх Йосиф I“ заложи в стратегията си изучаването на 3 чужди езика като първи чужд език в отговор на нуждите на съвременното общество. След първата учебна година всички ученици ще имат възможност да изучават и трети чужд език във факултативни учебни часове, в които е заложена целенасочена подготовка за езикови </a:t>
            </a: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сертификати.</a:t>
            </a:r>
            <a:r>
              <a:rPr lang="bg-BG" sz="2800" dirty="0">
                <a:latin typeface="Times New Roman" panose="02020603050405020304" pitchFamily="18" charset="0"/>
                <a:cs typeface="Times New Roman" panose="02020603050405020304" pitchFamily="18" charset="0"/>
              </a:rPr>
              <a:t> Гимназията предоставя възможност на учениците от различните профили периодично да се явяват на изпити за придобиване на сертификати за удостоверяване на нива на владеене на чужд език по Общоевропейската референтна езикова рамка.</a:t>
            </a:r>
          </a:p>
          <a:p>
            <a:r>
              <a:rPr lang="bg-BG" sz="2800" dirty="0">
                <a:latin typeface="Times New Roman" panose="02020603050405020304" pitchFamily="18" charset="0"/>
                <a:cs typeface="Times New Roman" panose="02020603050405020304" pitchFamily="18" charset="0"/>
              </a:rPr>
              <a:t> </a:t>
            </a:r>
          </a:p>
          <a:p>
            <a:endParaRPr lang="bg-B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44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картина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95" r="7795"/>
          <a:stretch>
            <a:fillRect/>
          </a:stretch>
        </p:blipFill>
        <p:spPr>
          <a:xfrm>
            <a:off x="6199188" y="1089025"/>
            <a:ext cx="5652000" cy="4462869"/>
          </a:xfrm>
        </p:spPr>
      </p:pic>
      <p:sp>
        <p:nvSpPr>
          <p:cNvPr id="4" name="Текстов контейнер 3"/>
          <p:cNvSpPr>
            <a:spLocks noGrp="1"/>
          </p:cNvSpPr>
          <p:nvPr>
            <p:ph type="body" sz="half" idx="2"/>
          </p:nvPr>
        </p:nvSpPr>
        <p:spPr>
          <a:xfrm>
            <a:off x="0" y="431800"/>
            <a:ext cx="5930900" cy="6680200"/>
          </a:xfrm>
        </p:spPr>
        <p:txBody>
          <a:bodyPr>
            <a:normAutofit fontScale="77500" lnSpcReduction="20000"/>
          </a:bodyPr>
          <a:lstStyle/>
          <a:p>
            <a:pPr marL="342900" lvl="0" indent="-342900" algn="just">
              <a:buFont typeface="Arial" panose="020B0604020202020204" pitchFamily="34" charset="0"/>
              <a:buChar char="•"/>
              <a:tabLst>
                <a:tab pos="457200" algn="l"/>
              </a:tabLst>
            </a:pPr>
            <a:endParaRPr lang="bg-BG" sz="3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bg-BG" sz="3600" b="1" dirty="0" smtClean="0">
                <a:latin typeface="Times New Roman" panose="02020603050405020304" pitchFamily="18" charset="0"/>
                <a:ea typeface="Times New Roman" panose="02020603050405020304" pitchFamily="18" charset="0"/>
                <a:cs typeface="Times New Roman" panose="02020603050405020304" pitchFamily="18" charset="0"/>
              </a:rPr>
              <a:t>Немски</a:t>
            </a:r>
            <a:r>
              <a:rPr lang="bg-BG" sz="3600" b="1" dirty="0">
                <a:latin typeface="Times New Roman" panose="02020603050405020304" pitchFamily="18" charset="0"/>
                <a:ea typeface="Times New Roman" panose="02020603050405020304" pitchFamily="18" charset="0"/>
                <a:cs typeface="Times New Roman" panose="02020603050405020304" pitchFamily="18" charset="0"/>
              </a:rPr>
              <a:t> език и английски език - 3 паралелки (78 ученици</a:t>
            </a:r>
            <a:r>
              <a:rPr lang="bg-BG" sz="36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gn="just">
              <a:tabLst>
                <a:tab pos="457200" algn="l"/>
              </a:tabLst>
            </a:pPr>
            <a:endParaRPr lang="bg-BG" sz="3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3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края на първи гимназиален етап учениците ще имат възможност да се явят на изпит за Немска езикова диплома DSD 1,  удостоверяваща ниво A2-B1 по Общоевропейската референтна езикова рамка и валидна във всички </a:t>
            </a:r>
            <a:r>
              <a:rPr lang="bg-BG" sz="3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немскоезични</a:t>
            </a:r>
            <a:r>
              <a:rPr lang="bg-BG" sz="3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страни, а в края на втори гимназиален етап - на изпита за Немска езикова диплома DSD 2, сертифицираща ниво B2-C1 на владеене на езика и даваща възможност да продължат образованието си във висши учебни заведения в Германия, Австрия и </a:t>
            </a:r>
            <a:r>
              <a:rPr lang="bg-BG" sz="3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Швейцария и др.</a:t>
            </a:r>
            <a:endParaRPr lang="bg-BG" sz="3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4400"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bg-BG" dirty="0"/>
          </a:p>
        </p:txBody>
      </p:sp>
    </p:spTree>
    <p:extLst>
      <p:ext uri="{BB962C8B-B14F-4D97-AF65-F5344CB8AC3E}">
        <p14:creationId xmlns:p14="http://schemas.microsoft.com/office/powerpoint/2010/main" val="21407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203200" y="431800"/>
            <a:ext cx="4979988" cy="3873500"/>
          </a:xfrm>
        </p:spPr>
        <p:txBody>
          <a:bodyPr>
            <a:noAutofit/>
          </a:bodyPr>
          <a:lstStyle/>
          <a:p>
            <a:pPr marL="342900" lvl="0" indent="-342900" algn="ctr">
              <a:buFont typeface="Arial" panose="020B0604020202020204" pitchFamily="34" charset="0"/>
              <a:buChar char="•"/>
              <a:tabLst>
                <a:tab pos="457200" algn="l"/>
              </a:tabLst>
            </a:pPr>
            <a:endParaRPr lang="bg-BG"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Arial" panose="020B0604020202020204" pitchFamily="34" charset="0"/>
              <a:buChar char="•"/>
              <a:tabLst>
                <a:tab pos="457200" algn="l"/>
              </a:tabLst>
            </a:pPr>
            <a:endParaRPr lang="bg-BG"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Arial" panose="020B0604020202020204" pitchFamily="34" charset="0"/>
              <a:buChar char="•"/>
              <a:tabLst>
                <a:tab pos="457200" algn="l"/>
              </a:tabLst>
            </a:pPr>
            <a:r>
              <a:rPr lang="bg-BG"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Английски </a:t>
            </a:r>
            <a:r>
              <a:rPr lang="bg-BG"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език </a:t>
            </a:r>
            <a:r>
              <a:rPr lang="bg-BG"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испански език - 1 паралелка (26 ученици) </a:t>
            </a:r>
            <a:endParaRPr lang="bg-BG"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2800" dirty="0">
                <a:latin typeface="Times New Roman" panose="02020603050405020304" pitchFamily="18" charset="0"/>
                <a:ea typeface="Times New Roman" panose="02020603050405020304" pitchFamily="18" charset="0"/>
              </a:rPr>
              <a:t>По испански език като втори чужд език се предлага подготовка за получаването на езиков сертификат DELE, организиран от Институт Сервантес-София.  </a:t>
            </a:r>
          </a:p>
          <a:p>
            <a:pPr algn="ctr"/>
            <a:r>
              <a:rPr lang="bg-BG" sz="2800" dirty="0">
                <a:latin typeface="Times New Roman" panose="02020603050405020304" pitchFamily="18" charset="0"/>
                <a:ea typeface="Times New Roman" panose="02020603050405020304" pitchFamily="18" charset="0"/>
              </a:rPr>
              <a:t> </a:t>
            </a:r>
          </a:p>
        </p:txBody>
      </p:sp>
      <p:pic>
        <p:nvPicPr>
          <p:cNvPr id="9" name="Контейнер за картина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265798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152400" y="1162050"/>
            <a:ext cx="4829908" cy="6057900"/>
          </a:xfrm>
        </p:spPr>
        <p:txBody>
          <a:bodyPr>
            <a:noAutofit/>
          </a:bodyPr>
          <a:lstStyle/>
          <a:p>
            <a:pPr marL="342900" lvl="0" indent="-342900" algn="ctr">
              <a:buFont typeface="Arial" pitchFamily="34" charset="0"/>
              <a:buChar char="•"/>
            </a:pPr>
            <a:r>
              <a:rPr lang="bg-B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Френски език и английски език - 1 паралелка (26 ученици)</a:t>
            </a:r>
            <a:endParaRPr lang="bg-BG" sz="2400" b="1" dirty="0"/>
          </a:p>
          <a:p>
            <a:pPr algn="just"/>
            <a:r>
              <a:rPr lang="bg-BG" sz="2400" dirty="0" smtClean="0">
                <a:latin typeface="Times New Roman" panose="02020603050405020304" pitchFamily="18" charset="0"/>
                <a:cs typeface="Times New Roman" panose="02020603050405020304" pitchFamily="18" charset="0"/>
              </a:rPr>
              <a:t>Предлага </a:t>
            </a:r>
            <a:r>
              <a:rPr lang="bg-BG" sz="2400" dirty="0">
                <a:latin typeface="Times New Roman" panose="02020603050405020304" pitchFamily="18" charset="0"/>
                <a:cs typeface="Times New Roman" panose="02020603050405020304" pitchFamily="18" charset="0"/>
              </a:rPr>
              <a:t>се подготовка за явяване на изпит за езикова диплома DELF на френското Министерство на образованието, удостоверяваща владеене на езика от ниво А1 до ниво B2 по Общоевропейската езикова рамка. Изпитът се провежда в ПЕГ „Екзарх Йосиф </a:t>
            </a:r>
            <a:r>
              <a:rPr lang="en-US" sz="2400" dirty="0">
                <a:latin typeface="Times New Roman" panose="02020603050405020304" pitchFamily="18" charset="0"/>
                <a:cs typeface="Times New Roman" panose="02020603050405020304" pitchFamily="18" charset="0"/>
              </a:rPr>
              <a:t>I</a:t>
            </a:r>
            <a:r>
              <a:rPr lang="bg-BG" sz="2400" dirty="0">
                <a:latin typeface="Times New Roman" panose="02020603050405020304" pitchFamily="18" charset="0"/>
                <a:cs typeface="Times New Roman" panose="02020603050405020304" pitchFamily="18" charset="0"/>
              </a:rPr>
              <a:t>”- Ловеч, която е един от изпитните центрове в България.</a:t>
            </a:r>
          </a:p>
          <a:p>
            <a:r>
              <a:rPr lang="bg-BG" sz="2800" dirty="0">
                <a:latin typeface="Times New Roman" panose="02020603050405020304" pitchFamily="18" charset="0"/>
                <a:cs typeface="Times New Roman" panose="02020603050405020304" pitchFamily="18" charset="0"/>
              </a:rPr>
              <a:t> </a:t>
            </a:r>
          </a:p>
          <a:p>
            <a:endParaRPr lang="bg-BG" sz="2800" dirty="0"/>
          </a:p>
        </p:txBody>
      </p:sp>
      <p:pic>
        <p:nvPicPr>
          <p:cNvPr id="7" name="Контейнер за картина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42590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79400" y="1086940"/>
            <a:ext cx="11239500" cy="5133713"/>
          </a:xfrm>
          <a:prstGeom prst="rect">
            <a:avLst/>
          </a:prstGeom>
        </p:spPr>
        <p:txBody>
          <a:bodyPr wrap="square">
            <a:spAutoFit/>
          </a:bodyPr>
          <a:lstStyle/>
          <a:p>
            <a:pPr marL="457200" lvl="0" indent="-457200" algn="just">
              <a:lnSpc>
                <a:spcPct val="90000"/>
              </a:lnSpc>
              <a:spcAft>
                <a:spcPts val="0"/>
              </a:spcAft>
              <a:buFont typeface="Arial" pitchFamily="34" charset="0"/>
              <a:buChar char="•"/>
            </a:pPr>
            <a:r>
              <a:rPr lang="bg-BG" sz="2800" dirty="0">
                <a:solidFill>
                  <a:srgbClr val="000000"/>
                </a:solidFill>
                <a:latin typeface="Times New Roman" panose="02020603050405020304" pitchFamily="18" charset="0"/>
                <a:ea typeface="Times New Roman" panose="02020603050405020304" pitchFamily="18" charset="0"/>
              </a:rPr>
              <a:t>Всички ученици, изучаващи английски език като първи или втори чужд език </a:t>
            </a:r>
            <a:r>
              <a:rPr lang="bg-BG" sz="2800" dirty="0" smtClean="0">
                <a:solidFill>
                  <a:srgbClr val="000000"/>
                </a:solidFill>
                <a:latin typeface="Times New Roman" panose="02020603050405020304" pitchFamily="18" charset="0"/>
                <a:ea typeface="Times New Roman" panose="02020603050405020304" pitchFamily="18" charset="0"/>
              </a:rPr>
              <a:t>имат </a:t>
            </a:r>
            <a:r>
              <a:rPr lang="bg-BG" sz="2800" dirty="0">
                <a:solidFill>
                  <a:srgbClr val="000000"/>
                </a:solidFill>
                <a:latin typeface="Times New Roman" panose="02020603050405020304" pitchFamily="18" charset="0"/>
                <a:ea typeface="Times New Roman" panose="02020603050405020304" pitchFamily="18" charset="0"/>
              </a:rPr>
              <a:t>възможност да се явят на изпит за </a:t>
            </a:r>
            <a:r>
              <a:rPr lang="bg-BG" sz="2800" dirty="0" smtClean="0">
                <a:solidFill>
                  <a:srgbClr val="000000"/>
                </a:solidFill>
                <a:latin typeface="Times New Roman" panose="02020603050405020304" pitchFamily="18" charset="0"/>
                <a:ea typeface="Times New Roman" panose="02020603050405020304" pitchFamily="18" charset="0"/>
              </a:rPr>
              <a:t>сертификат </a:t>
            </a:r>
            <a:r>
              <a:rPr lang="bg-BG" sz="2800" dirty="0">
                <a:solidFill>
                  <a:srgbClr val="000000"/>
                </a:solidFill>
                <a:latin typeface="Times New Roman" panose="02020603050405020304" pitchFamily="18" charset="0"/>
                <a:ea typeface="Times New Roman" panose="02020603050405020304" pitchFamily="18" charset="0"/>
              </a:rPr>
              <a:t>на Кеймбридж </a:t>
            </a:r>
            <a:r>
              <a:rPr lang="bg-BG" sz="2800" dirty="0" smtClean="0">
                <a:solidFill>
                  <a:srgbClr val="000000"/>
                </a:solidFill>
                <a:latin typeface="Times New Roman" panose="02020603050405020304" pitchFamily="18" charset="0"/>
                <a:ea typeface="Times New Roman" panose="02020603050405020304" pitchFamily="18" charset="0"/>
              </a:rPr>
              <a:t>за </a:t>
            </a:r>
            <a:r>
              <a:rPr lang="bg-BG" sz="2800" dirty="0">
                <a:solidFill>
                  <a:srgbClr val="000000"/>
                </a:solidFill>
                <a:latin typeface="Times New Roman" panose="02020603050405020304" pitchFamily="18" charset="0"/>
                <a:ea typeface="Times New Roman" panose="02020603050405020304" pitchFamily="18" charset="0"/>
              </a:rPr>
              <a:t>ниво В2 в края на 10. клас и на ниво C1 през втория гимназиален </a:t>
            </a:r>
            <a:r>
              <a:rPr lang="bg-BG" sz="2800" dirty="0" smtClean="0">
                <a:solidFill>
                  <a:srgbClr val="000000"/>
                </a:solidFill>
                <a:latin typeface="Times New Roman" panose="02020603050405020304" pitchFamily="18" charset="0"/>
                <a:ea typeface="Times New Roman" panose="02020603050405020304" pitchFamily="18" charset="0"/>
              </a:rPr>
              <a:t>етап.</a:t>
            </a:r>
            <a:endParaRPr lang="bg-BG" sz="2800" dirty="0" smtClean="0">
              <a:latin typeface="Times New Roman" panose="02020603050405020304" pitchFamily="18" charset="0"/>
              <a:ea typeface="Times New Roman" panose="02020603050405020304" pitchFamily="18" charset="0"/>
            </a:endParaRPr>
          </a:p>
          <a:p>
            <a:pPr marL="457200" indent="-457200" algn="just">
              <a:lnSpc>
                <a:spcPct val="90000"/>
              </a:lnSpc>
              <a:buFont typeface="Arial" pitchFamily="34" charset="0"/>
              <a:buChar char="•"/>
            </a:pP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Изучаващите </a:t>
            </a:r>
            <a:r>
              <a:rPr lang="bg-BG"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английски като трети чужд език ще могат да положат изпит за сертификати на Кеймбридж на ниво В1 в края на 10. клас и на ниво В2 в края на 12. </a:t>
            </a: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a:t>
            </a:r>
            <a:r>
              <a:rPr lang="bg-BG" sz="2800" dirty="0">
                <a:latin typeface="Times New Roman" panose="02020603050405020304" pitchFamily="18" charset="0"/>
                <a:cs typeface="Times New Roman" panose="02020603050405020304" pitchFamily="18" charset="0"/>
              </a:rPr>
              <a:t> </a:t>
            </a:r>
            <a:endParaRPr lang="bg-BG" sz="2800" dirty="0" smtClean="0">
              <a:latin typeface="Times New Roman" panose="02020603050405020304" pitchFamily="18" charset="0"/>
              <a:cs typeface="Times New Roman" panose="02020603050405020304" pitchFamily="18" charset="0"/>
            </a:endParaRPr>
          </a:p>
          <a:p>
            <a:pPr marL="457200" indent="-457200" algn="just">
              <a:lnSpc>
                <a:spcPct val="90000"/>
              </a:lnSpc>
              <a:buFont typeface="Arial" pitchFamily="34" charset="0"/>
              <a:buChar char="•"/>
            </a:pPr>
            <a:r>
              <a:rPr lang="bg-BG" sz="2800" dirty="0" smtClean="0">
                <a:latin typeface="Times New Roman" panose="02020603050405020304" pitchFamily="18" charset="0"/>
                <a:cs typeface="Times New Roman" panose="02020603050405020304" pitchFamily="18" charset="0"/>
              </a:rPr>
              <a:t>Изпитите </a:t>
            </a:r>
            <a:r>
              <a:rPr lang="bg-BG" sz="2800" dirty="0">
                <a:latin typeface="Times New Roman" panose="02020603050405020304" pitchFamily="18" charset="0"/>
                <a:cs typeface="Times New Roman" panose="02020603050405020304" pitchFamily="18" charset="0"/>
              </a:rPr>
              <a:t>се </a:t>
            </a:r>
            <a:r>
              <a:rPr lang="bg-BG" sz="2800" dirty="0" smtClean="0">
                <a:latin typeface="Times New Roman" panose="02020603050405020304" pitchFamily="18" charset="0"/>
                <a:cs typeface="Times New Roman" panose="02020603050405020304" pitchFamily="18" charset="0"/>
              </a:rPr>
              <a:t>провеждат </a:t>
            </a:r>
            <a:r>
              <a:rPr lang="bg-BG" sz="2800" dirty="0">
                <a:latin typeface="Times New Roman" panose="02020603050405020304" pitchFamily="18" charset="0"/>
                <a:cs typeface="Times New Roman" panose="02020603050405020304" pitchFamily="18" charset="0"/>
              </a:rPr>
              <a:t>в ПЕГ „Екзарх Йосиф </a:t>
            </a:r>
            <a:r>
              <a:rPr lang="en-US" sz="2800" dirty="0">
                <a:latin typeface="Times New Roman" panose="02020603050405020304" pitchFamily="18" charset="0"/>
                <a:cs typeface="Times New Roman" panose="02020603050405020304" pitchFamily="18" charset="0"/>
              </a:rPr>
              <a:t>I</a:t>
            </a:r>
            <a:r>
              <a:rPr lang="bg-BG" sz="2800" dirty="0">
                <a:latin typeface="Times New Roman" panose="02020603050405020304" pitchFamily="18" charset="0"/>
                <a:cs typeface="Times New Roman" panose="02020603050405020304" pitchFamily="18" charset="0"/>
              </a:rPr>
              <a:t>”- Ловеч, която е един от изпитните центрове в България</a:t>
            </a:r>
            <a:r>
              <a:rPr lang="bg-BG" sz="2800" dirty="0" smtClean="0">
                <a:latin typeface="Times New Roman" panose="02020603050405020304" pitchFamily="18" charset="0"/>
                <a:cs typeface="Times New Roman" panose="02020603050405020304" pitchFamily="18" charset="0"/>
              </a:rPr>
              <a:t>.</a:t>
            </a:r>
            <a:endPar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spcAft>
                <a:spcPts val="0"/>
              </a:spcAft>
              <a:buFont typeface="Arial" pitchFamily="34" charset="0"/>
              <a:buChar char="•"/>
            </a:pPr>
            <a:r>
              <a:rPr lang="bg-BG"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Нивото </a:t>
            </a:r>
            <a:r>
              <a:rPr lang="bg-BG"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подготовката по английски език дава възможност за усвояване на базисни знания и умения за полагане на изпити като TOEFL, IELTS и SAT, които са нужни за по-нататъшното обучение  в български и чуждестранни университети.</a:t>
            </a:r>
            <a:endParaRPr lang="bg-BG"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29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406400" y="1037441"/>
            <a:ext cx="11417300" cy="4678204"/>
          </a:xfrm>
          <a:prstGeom prst="rect">
            <a:avLst/>
          </a:prstGeom>
        </p:spPr>
        <p:txBody>
          <a:bodyPr wrap="square">
            <a:spAutoFit/>
          </a:bodyPr>
          <a:lstStyle/>
          <a:p>
            <a:pPr algn="just">
              <a:spcAft>
                <a:spcPts val="0"/>
              </a:spcAft>
            </a:pPr>
            <a:r>
              <a:rPr lang="bg-BG" sz="2800" dirty="0">
                <a:latin typeface="Times New Roman" panose="02020603050405020304" pitchFamily="18" charset="0"/>
                <a:ea typeface="Times New Roman" panose="02020603050405020304" pitchFamily="18" charset="0"/>
              </a:rPr>
              <a:t>Профилираната  подготовка се провежда във втори гимназиален етап. Учениците изучават четири профилиращи предмета: първи и втори профилиращи предмети са двата чужди езика, изучавани в първи гимназиален етап. Трети и четвърти профилиращи предмети се избират в края на първи гимназиален етап. Учениците, които се обучават в настоящия момент в 10. и 11. клас са избрали следните комбинации: история и цивилизации и български език и литература; математика и информационни технологии; математика и предприемачество; биология и здравно образование и химия и опазване на околната среда; предприемачество и география и икономика.</a:t>
            </a:r>
          </a:p>
          <a:p>
            <a:pPr algn="just">
              <a:spcAft>
                <a:spcPts val="0"/>
              </a:spcAft>
            </a:pPr>
            <a:r>
              <a:rPr lang="bg-BG"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8855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онтейнер за картина 7"/>
          <p:cNvPicPr>
            <a:picLocks noGrp="1" noChangeAspect="1"/>
          </p:cNvPicPr>
          <p:nvPr>
            <p:ph type="pic" idx="1"/>
          </p:nvPr>
        </p:nvPicPr>
        <p:blipFill>
          <a:blip r:embed="rId2">
            <a:extLst>
              <a:ext uri="{28A0092B-C50C-407E-A947-70E740481C1C}">
                <a14:useLocalDpi xmlns:a14="http://schemas.microsoft.com/office/drawing/2010/main" val="0"/>
              </a:ext>
            </a:extLst>
          </a:blip>
          <a:srcRect t="20376" b="20376"/>
          <a:stretch>
            <a:fillRect/>
          </a:stretch>
        </p:blipFill>
        <p:spPr/>
      </p:pic>
      <p:sp>
        <p:nvSpPr>
          <p:cNvPr id="7" name="Текстов контейнер 6"/>
          <p:cNvSpPr>
            <a:spLocks noGrp="1"/>
          </p:cNvSpPr>
          <p:nvPr>
            <p:ph type="body" sz="half" idx="2"/>
          </p:nvPr>
        </p:nvSpPr>
        <p:spPr>
          <a:xfrm>
            <a:off x="839788" y="1422400"/>
            <a:ext cx="3932237" cy="4446588"/>
          </a:xfrm>
        </p:spPr>
        <p:txBody>
          <a:bodyPr>
            <a:normAutofit/>
          </a:bodyPr>
          <a:lstStyle/>
          <a:p>
            <a:pPr algn="just"/>
            <a:r>
              <a:rPr lang="bg-BG" sz="2600" b="1" dirty="0">
                <a:latin typeface="Times New Roman" panose="02020603050405020304" pitchFamily="18" charset="0"/>
                <a:cs typeface="Times New Roman" panose="02020603050405020304" pitchFamily="18" charset="0"/>
              </a:rPr>
              <a:t>Ученическо общежитие</a:t>
            </a:r>
          </a:p>
          <a:p>
            <a:pPr algn="just"/>
            <a:r>
              <a:rPr lang="bg-BG" sz="2800" dirty="0">
                <a:latin typeface="Times New Roman" panose="02020603050405020304" pitchFamily="18" charset="0"/>
                <a:cs typeface="Times New Roman" panose="02020603050405020304" pitchFamily="18" charset="0"/>
              </a:rPr>
              <a:t>На учениците от 11-те  области  на страната и от другите общини на Ловешка област се предлага настаняване в несамостоятелно общежитие към ПЕГ „Екзарх Йосиф </a:t>
            </a:r>
            <a:r>
              <a:rPr lang="en-US" sz="2800" dirty="0">
                <a:latin typeface="Times New Roman" panose="02020603050405020304" pitchFamily="18" charset="0"/>
                <a:cs typeface="Times New Roman" panose="02020603050405020304" pitchFamily="18" charset="0"/>
              </a:rPr>
              <a:t>I</a:t>
            </a:r>
            <a:r>
              <a:rPr lang="bg-BG" sz="2800" dirty="0">
                <a:latin typeface="Times New Roman" panose="02020603050405020304" pitchFamily="18" charset="0"/>
                <a:cs typeface="Times New Roman" panose="02020603050405020304" pitchFamily="18" charset="0"/>
              </a:rPr>
              <a:t>” – Ловеч.</a:t>
            </a:r>
          </a:p>
          <a:p>
            <a:endParaRPr lang="bg-BG" dirty="0"/>
          </a:p>
        </p:txBody>
      </p:sp>
    </p:spTree>
    <p:extLst>
      <p:ext uri="{BB962C8B-B14F-4D97-AF65-F5344CB8AC3E}">
        <p14:creationId xmlns:p14="http://schemas.microsoft.com/office/powerpoint/2010/main" val="3483822396"/>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120</TotalTime>
  <Words>180</Words>
  <Application>Microsoft Office PowerPoint</Application>
  <PresentationFormat>По избор</PresentationFormat>
  <Paragraphs>43</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Тема на Office</vt:lpstr>
      <vt:lpstr>ПРОФИЛИРАНА ЕЗИКОВА ГИМНАЗИЯ „ЕКЗАРХ ЙОСИФ I” ЛОВЕЧ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ПРОФИЛИРАНА ЕЗИКОВА ГИМНАЗИЯ „ЕКЗАРХ ЙОСИФ I” ЛОВЕЧ</dc:title>
  <dc:creator>Computer</dc:creator>
  <cp:lastModifiedBy>Zarcheva</cp:lastModifiedBy>
  <cp:revision>14</cp:revision>
  <dcterms:created xsi:type="dcterms:W3CDTF">2021-04-19T07:56:35Z</dcterms:created>
  <dcterms:modified xsi:type="dcterms:W3CDTF">2021-04-20T07:46:46Z</dcterms:modified>
</cp:coreProperties>
</file>