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283" r:id="rId4"/>
    <p:sldId id="285" r:id="rId5"/>
    <p:sldId id="286" r:id="rId6"/>
    <p:sldId id="287" r:id="rId7"/>
    <p:sldId id="298" r:id="rId8"/>
    <p:sldId id="301" r:id="rId9"/>
    <p:sldId id="302" r:id="rId10"/>
    <p:sldId id="303" r:id="rId11"/>
    <p:sldId id="304" r:id="rId12"/>
    <p:sldId id="305" r:id="rId13"/>
    <p:sldId id="30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76CC32-EA8D-4CA5-9525-414AE9110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251" y="1853784"/>
            <a:ext cx="7562649" cy="3150431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solidFill>
                  <a:srgbClr val="90C22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Прилагане на иновативни методи за стимулиране на интереса на учениците и подобряване на резултатите на НВО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День Числа Пи">
            <a:extLst>
              <a:ext uri="{FF2B5EF4-FFF2-40B4-BE49-F238E27FC236}">
                <a16:creationId xmlns:a16="http://schemas.microsoft.com/office/drawing/2014/main" id="{31973C0C-53F2-425A-928F-B012129F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" y="4385783"/>
            <a:ext cx="2088858" cy="19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85B67F-251A-412E-9D25-7C139CD88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995" y="5563925"/>
            <a:ext cx="5184396" cy="518093"/>
          </a:xfrm>
        </p:spPr>
        <p:txBody>
          <a:bodyPr/>
          <a:lstStyle/>
          <a:p>
            <a:r>
              <a:rPr lang="bg-BG" sz="1400" dirty="0"/>
              <a:t>Алина Русева – ст. експерт по математика в РУО – Ловеч</a:t>
            </a:r>
          </a:p>
        </p:txBody>
      </p:sp>
    </p:spTree>
    <p:extLst>
      <p:ext uri="{BB962C8B-B14F-4D97-AF65-F5344CB8AC3E}">
        <p14:creationId xmlns:p14="http://schemas.microsoft.com/office/powerpoint/2010/main" val="19563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4D83-3FA8-4612-951C-775DFDED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към резултати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AC02-A715-4C7C-89EA-373FCEDB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0042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Компетентностният подход се фокусира върху резултата, но резултатът не като сума от усвоена информация, а като комплекс от умения за действие в различни нестандартни ситуации.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2F5345-8180-45C3-A577-E93C29AE5329}"/>
              </a:ext>
            </a:extLst>
          </p:cNvPr>
          <p:cNvSpPr/>
          <p:nvPr/>
        </p:nvSpPr>
        <p:spPr>
          <a:xfrm>
            <a:off x="2917998" y="4125978"/>
            <a:ext cx="4783757" cy="2526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Образование е това, което </a:t>
            </a:r>
          </a:p>
          <a:p>
            <a:pPr algn="ctr"/>
            <a:r>
              <a:rPr lang="ru-RU" dirty="0"/>
              <a:t>остава, когато забравим </a:t>
            </a:r>
          </a:p>
          <a:p>
            <a:pPr algn="ctr"/>
            <a:r>
              <a:rPr lang="ru-RU" dirty="0"/>
              <a:t>всичко, което сме научили в </a:t>
            </a:r>
          </a:p>
          <a:p>
            <a:pPr algn="ctr"/>
            <a:r>
              <a:rPr lang="ru-RU" dirty="0"/>
              <a:t>училище.</a:t>
            </a:r>
          </a:p>
          <a:p>
            <a:pPr algn="ctr"/>
            <a:r>
              <a:rPr lang="ru-RU" dirty="0"/>
              <a:t>Алберт Айнщайн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9397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E741-4F57-48D2-8A42-821FB4DD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иновативни подходи и практики в процеса на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преподаване и учене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F6E5-BF66-4EF0-9114-9FF42678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25" y="2390778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Креативността и иновациите са същностни характеристики на компетентностия подход.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ABA8D0-E6E5-4C17-AE7B-58010DB3FA3F}"/>
              </a:ext>
            </a:extLst>
          </p:cNvPr>
          <p:cNvSpPr/>
          <p:nvPr/>
        </p:nvSpPr>
        <p:spPr>
          <a:xfrm>
            <a:off x="583697" y="3767348"/>
            <a:ext cx="4321743" cy="296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Творчеството включва излизане извън установените модели, за да бъдат видяни нещата по различен начин.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Едуард де Боно </a:t>
            </a:r>
            <a:endParaRPr lang="bg-B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EFE75-2854-4202-8EC5-666BF7BEAA15}"/>
              </a:ext>
            </a:extLst>
          </p:cNvPr>
          <p:cNvSpPr/>
          <p:nvPr/>
        </p:nvSpPr>
        <p:spPr>
          <a:xfrm>
            <a:off x="5730909" y="3767348"/>
            <a:ext cx="3519684" cy="2851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Компетентностният подход се основава на интерактивни методи и нови технологии на обучение, които допринасят за развитието на независимост,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инициатива, творчество, критично мислене у учениците и ги ориентират към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специфичния ефективен резултат. </a:t>
            </a:r>
          </a:p>
        </p:txBody>
      </p:sp>
    </p:spTree>
    <p:extLst>
      <p:ext uri="{BB962C8B-B14F-4D97-AF65-F5344CB8AC3E}">
        <p14:creationId xmlns:p14="http://schemas.microsoft.com/office/powerpoint/2010/main" val="171066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19A9-4615-4676-AA0C-9BA02036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Новата роля на учителя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353E6-3A5B-44A1-A7C2-138111535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 цели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 самостоятелно или в екип дейностите, чрез които образователните цели придобиват практическа насоченост.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съдържание – Използва междупредметни връзки и интердисциплинарни подходи, като подбира дейности за прилагане на знанията в практиката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 дейности – Управлява учебния процес не толкова като информира, а като консултира учениците и фасилитира дейностите.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Оценяването – Отчита постиженията, аргументира комплексната оценка и планира подкрепящи мерки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 – Изгражда увереност у учениците за използване на придобити знания за решаване на различни по сложност проблеми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A6E86A-265B-4CF7-AA04-4910310A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6" y="333874"/>
            <a:ext cx="1800202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D8A7-5E46-455B-91C0-EA390E43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Новата роля на учителя</a:t>
            </a:r>
            <a:endParaRPr lang="bg-BG" sz="3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7109F-CBD8-4A21-AD99-CDE52C54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83" y="1838163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 са тези, които имат задачата да реализират промяната чрез насочването на съдържанието на образованието към ключовите компетентности, чрез промяна на методите и подходите в класната стая, чрез промяна на отношението към училището и главно чрез насърчаване мотивацията за учене у своите ученици.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A2E10-DD73-481D-9ECF-7FD6E9D96ADF}"/>
              </a:ext>
            </a:extLst>
          </p:cNvPr>
          <p:cNvSpPr/>
          <p:nvPr/>
        </p:nvSpPr>
        <p:spPr>
          <a:xfrm>
            <a:off x="1867246" y="4662123"/>
            <a:ext cx="6216843" cy="2039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Промяната на фокуса от преподаване към активно учене променя ролята на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който от източник на информация се превръща в медиатор на информационния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в условията на променени взаимодействия в класната стая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67266-1BFB-4CBE-9DCC-9AAE8F94F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11" t="43228" r="40394" b="32772"/>
          <a:stretch/>
        </p:blipFill>
        <p:spPr>
          <a:xfrm>
            <a:off x="100197" y="156238"/>
            <a:ext cx="1799687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7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D39F-E58A-410F-9382-FA2DD180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900" dirty="0">
                <a:solidFill>
                  <a:srgbClr val="92D050"/>
                </a:solidFill>
                <a:ea typeface="+mn-ea"/>
                <a:cs typeface="+mn-cs"/>
              </a:rPr>
              <a:t>	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 за учене</a:t>
            </a:r>
            <a:br>
              <a:rPr lang="ru-RU" sz="900" dirty="0">
                <a:solidFill>
                  <a:srgbClr val="92D050"/>
                </a:solidFill>
                <a:ea typeface="+mn-ea"/>
                <a:cs typeface="+mn-cs"/>
              </a:rPr>
            </a:br>
            <a:endParaRPr lang="bg-BG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50B3-DDBA-455C-9AA8-B582FDD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51709"/>
            <a:ext cx="8688339" cy="4489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Какво мотивира  в  по-голяма  степен  учениците  да  учат?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 към предмета;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постиганата  крайна  оценка;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  за  лично  участие  и  изява  в часовете;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приложимостта  на  знанията  в  реалния  живот;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  да продължат  образованието  си  в  желано  място  и  насока;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  от  различен  тип;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удоволствие от ученето.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4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D39F-E58A-410F-9382-FA2DD180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543" y="487098"/>
            <a:ext cx="8596668" cy="1320800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	</a:t>
            </a:r>
            <a:br>
              <a:rPr lang="ru-RU" sz="9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950B3-DDBA-455C-9AA8-B582FDD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5455"/>
            <a:ext cx="8596668" cy="4655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акво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кара  учениците  да  харесват повече  отделния  предмет?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личните  предпочитания  и  интересите  на  учениците;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атрактивния  начин  на  преподаване;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 на разнообразни  форми  на илюстриране  и  анализиране  на  конкретния  учебен  материал  (лабораторни занимания или  демонстрации,  посещения  на  изложби,  музеи,  филми  и  др.);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 за  активно  участие  в  час  или за  представяне на проекти, реферати, доклади  и др.;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личността на учителя (ерудиция, обаяние).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4F3060-D2B7-4C40-9C8F-49F50F57F8A9}"/>
              </a:ext>
            </a:extLst>
          </p:cNvPr>
          <p:cNvSpPr/>
          <p:nvPr/>
        </p:nvSpPr>
        <p:spPr>
          <a:xfrm>
            <a:off x="3133146" y="562723"/>
            <a:ext cx="432721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g-BG" sz="3200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 към предмета</a:t>
            </a:r>
            <a:endParaRPr lang="bg-BG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7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A2DE-B1EF-4BC8-86C3-FF0C109D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Стимулиране на ученето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8BDD-FA8A-4D6A-861B-25B8C7B3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1440873"/>
            <a:ext cx="8415019" cy="4600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 стимулира в по-голяма степен ученето?</a:t>
            </a:r>
          </a:p>
          <a:p>
            <a:pPr lvl="0"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насърчаване на учениците </a:t>
            </a:r>
          </a:p>
          <a:p>
            <a:pPr lvl="0"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 на  състезателен  елемент  в  подготовката  и  изявите  на отделните  ученици  или групи, зад което реално стои стимулирането на мотивацията за постижение</a:t>
            </a:r>
          </a:p>
          <a:p>
            <a:pPr lvl="0"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  с реална  стойност  (пр. стипендии,  участия  във фестивали  и  др.) </a:t>
            </a:r>
          </a:p>
          <a:p>
            <a:pPr lvl="0"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награди  със  символичен  характер  (пр.  номинации) </a:t>
            </a:r>
          </a:p>
          <a:p>
            <a:pPr lvl="0" algn="just"/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негативната обратна връзка.</a:t>
            </a:r>
          </a:p>
          <a:p>
            <a:pPr marL="0" indent="0" algn="just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Санкционирането, изразявано  чрез  негативна  обратна  връзка  е  най-малко  предпочитаният  подход  за стимулиране  на  учениците  от  учителите.</a:t>
            </a:r>
          </a:p>
        </p:txBody>
      </p:sp>
    </p:spTree>
    <p:extLst>
      <p:ext uri="{BB962C8B-B14F-4D97-AF65-F5344CB8AC3E}">
        <p14:creationId xmlns:p14="http://schemas.microsoft.com/office/powerpoint/2010/main" val="308149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8B85-F157-4D34-A62A-6C534272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5623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Подходи за работа в час – мотивационен ефект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BED5-CEA5-4750-B0B3-7D333690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794327"/>
            <a:ext cx="9384145" cy="5247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учителите  оценяват  различните  подходи  от  гледна  точка  на мотивиращия ефект, който те имат?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прилагането на мултимедийно  презентиране  на  учебния  материал  от  учителя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дискусията като метод на работа с учениците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 на  казуси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 игри  и  симулации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групи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разработването  на проекти</a:t>
            </a:r>
          </a:p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Най-ниско се оценява традиционното устно изложение на учебния материал от учителя</a:t>
            </a:r>
          </a:p>
          <a:p>
            <a:pPr mar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Оценката  на  отделните  подходите  за  повишаване  на  мотивацията  за  учене  на учениците  се  различава  в  зависимост  от  населеното  място,  в  което  се  осъществява учебния  процес, типа училище, етап на обучение и др.</a:t>
            </a:r>
          </a:p>
          <a:p>
            <a:pPr marL="0" indent="0">
              <a:buNone/>
            </a:pP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3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E0FC-27FB-43A7-8D9F-2C31FFAD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Обобщено се наблюдават следните тенденции: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6713F-5276-488F-9960-9090F3A0C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39" y="1801091"/>
            <a:ext cx="8830657" cy="4891375"/>
          </a:xfrm>
        </p:spPr>
        <p:txBody>
          <a:bodyPr>
            <a:noAutofit/>
          </a:bodyPr>
          <a:lstStyle/>
          <a:p>
            <a:pPr indent="449580" algn="just">
              <a:lnSpc>
                <a:spcPct val="250000"/>
              </a:lnSpc>
              <a:spcAft>
                <a:spcPts val="800"/>
              </a:spcAft>
            </a:pPr>
            <a:r>
              <a:rPr lang="bg-BG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Налице е добре изразена тенденция на високо оценяване на модерните подходи на работа,  които  са  свързани  с  прилагането  на  съвременни  технически  средства  и дистанциране от традиционно прилагания подход при преподаването – устно изложение на материала (фронтално изложение).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40849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E923-3B3D-4392-B2A6-D8F7C82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 от прилагането на ИКТ в учебния процес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22730-BE5B-4BF1-AED2-1AE1B963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8036"/>
            <a:ext cx="8533778" cy="470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 въздействие  могат  да  имат  ИКТ върху  учебния  процес?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направят преподавания материал по атрактивен за ученика.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направят учениците по-активни в час  и извън него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подобрят значимо резултатите от учебния процес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улеснят комуникацията между учителя и ученика 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намалят задълбоченото осмисляне на знанията, поради възможността за ползване на готова информация 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намалят влиянието на учителя върху ученика 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8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D670-B918-476C-9BEE-DC6D8FD3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на компетентностния подход: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A807-53F0-44BE-B61A-5D9671E0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интегрирано междупредметно взаимодействие;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 насоченост на обучението;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към резултати;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иновативни подходи и практики в процеса на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преподаване и учене.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برنامج iMyfone D-Back لاسترجاع الملفات المحذوفة للايفون">
            <a:extLst>
              <a:ext uri="{FF2B5EF4-FFF2-40B4-BE49-F238E27FC236}">
                <a16:creationId xmlns:a16="http://schemas.microsoft.com/office/drawing/2014/main" id="{13FCEEB7-46BD-43B7-B4AA-356077A10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2" r="48030"/>
          <a:stretch/>
        </p:blipFill>
        <p:spPr bwMode="auto">
          <a:xfrm>
            <a:off x="3757840" y="4502115"/>
            <a:ext cx="2640554" cy="204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21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8AD3-F05A-4F0A-8AB1-D0BBB3EC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Индивидуалният подход по отношение мотивирането на учениците за учене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D097-ACE8-4CF4-9DF4-51756CFE8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782618"/>
            <a:ext cx="8691418" cy="42587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важно да знаят учителите за отделния ученик, за да имат по-голям успех в мотивирането му за учене?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възрастовите особености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интересите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равнището на предходна подготовка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потенциалните възможности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личностните особености 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семейната среда като индивидуални особености на ученика</a:t>
            </a:r>
          </a:p>
          <a:p>
            <a:pPr marL="0" lv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Нагласи за прилагане на индивидуален подход в работата с учениците</a:t>
            </a:r>
          </a:p>
          <a:p>
            <a:pPr lvl="0"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Придаването на конкретна значимост на познаването на индивидуалните особености на ученика във връзка с мотивирането му за учене предполага определена нагласа у учителя към с ученика.</a:t>
            </a:r>
          </a:p>
          <a:p>
            <a:pPr marL="0" indent="0">
              <a:buNone/>
            </a:pP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8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5BAF-D02B-4B89-AC6F-2F2B0621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Допълнителната работа и мотивацията за учене на учениците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04ED-A14E-4DE7-9623-38EE14574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38037"/>
            <a:ext cx="8596668" cy="4203326"/>
          </a:xfrm>
        </p:spPr>
        <p:txBody>
          <a:bodyPr>
            <a:normAutofit/>
          </a:bodyPr>
          <a:lstStyle/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Изоставащите ученици, чрез повишаване на техния успех и интерес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Напредналите ученици, чрез развиване на техните способности и талант в конкретната област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ученици, чрез разширяване представата им за практическото приложение на предмета и връзката му с определена професия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ученици, чрез постигане на по-непосредствена и позитивна връзка между учителя и ученика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ученици, чрез задълбочаване на знанията им по предмета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41913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860F-A37F-47B0-844A-E31F6548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при формирането на връзка между учител и ученик</a:t>
            </a:r>
            <a:b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5D88-06F7-497B-9EC8-967E84F83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поведение трябва да следва учителя към учениците, за да поддържа с тях отношения, които са стимулиращи за ученето?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1)Учителят трябва да бъде преди всичко отзивчив и подкрепящ и не толкова взискателен;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Учителят не трябва да бъде много взискателен, но също не трябва да бъде прекалено отзивчив; 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Учителят трябва да бъде колкото взискателен, толкова и отзивчив и подкрепящ,</a:t>
            </a:r>
          </a:p>
          <a:p>
            <a:pPr algn="just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4)Учителят трябва да бъде много взискателен и много малко подкрепящ.</a:t>
            </a:r>
          </a:p>
          <a:p>
            <a:pPr marL="0" indent="0" algn="just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Учителят трябва да бъде колкото взискателен, толкова и отзивчив и подкрепящ ученика.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072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EE34-D677-4BC6-8D6F-44E3BCC6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Ученикът ще е по-мотивиран за учене, ако: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9DAC-DC69-4B7A-8C31-A94DACE0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1754909"/>
            <a:ext cx="8682875" cy="428645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осведомен за практическата стойност на математиката посредством: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Аактивно участие в издирването на повече информация по предмета;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Решаване на практически задачи от конкретната област;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Запозване във фирми и предприятия с професионалното приложение на предмет;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Запознаване с успели личностти от областта на математиката;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Свързване на успеха от предмета със следващата степен на образование.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95941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F295-7C30-4834-BC05-799D23C1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 и препоръки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B9278-023C-45CF-940A-521EA0A2B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683491"/>
            <a:ext cx="8729057" cy="6105236"/>
          </a:xfrm>
        </p:spPr>
        <p:txBody>
          <a:bodyPr>
            <a:no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Най-съществените мотиви за учене са:</a:t>
            </a:r>
          </a:p>
          <a:p>
            <a:pPr>
              <a:buFont typeface="+mj-lt"/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към предмета;</a:t>
            </a:r>
          </a:p>
          <a:p>
            <a:pPr>
              <a:buFont typeface="+mj-lt"/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Постигната крайна оценка;</a:t>
            </a:r>
          </a:p>
          <a:p>
            <a:pPr>
              <a:buFont typeface="+mj-lt"/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 за лично участие и изява в час.</a:t>
            </a:r>
          </a:p>
          <a:p>
            <a:pPr>
              <a:buFont typeface="+mj-lt"/>
              <a:buAutoNum type="arabicPeriod"/>
            </a:pP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Подкрепата на тази мотивация се свързва с:</a:t>
            </a:r>
          </a:p>
          <a:p>
            <a:pPr>
              <a:buFont typeface="+mj-lt"/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личността на учителя;</a:t>
            </a:r>
          </a:p>
          <a:p>
            <a:pPr>
              <a:buFont typeface="+mj-lt"/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атрактивния начин на преподаване.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същото време нейното стимулиране се свързва основно със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системното насърчаване на учениците и въвеждането на състезателен елемент в подготовката и изявите на ученика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което е обвързано с провокирането на повече положителни преживявания и на стремеж (мотивация) за постижение. В тази посока работи и готовността на учителите да балансират своите изисквания към учениците, с подкрепата, която им дават.</a:t>
            </a:r>
          </a:p>
          <a:p>
            <a:pPr algn="just">
              <a:lnSpc>
                <a:spcPct val="150000"/>
              </a:lnSpc>
            </a:pP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743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8419-0794-4A45-A8E1-A753B260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17" y="831273"/>
            <a:ext cx="8081819" cy="442421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bg-B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2914F-DBE2-4D69-BCB0-EA55B6BE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02" y="3986138"/>
            <a:ext cx="2140434" cy="20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A8216-365D-4270-A208-36D1365C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Компетентностния подход</a:t>
            </a:r>
            <a:endParaRPr lang="bg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3861-A7DD-4E4B-8A4C-76D16C92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9372"/>
            <a:ext cx="8596668" cy="3880773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 компетентностния подход в работата си при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придобиване на ключови компетентности от учениците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 чл. 77, ал. 1 от ЗПУО.</a:t>
            </a:r>
            <a:endParaRPr lang="bg-BG" sz="24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B53E46-64BA-4F93-BDCD-0F45372ED528}"/>
              </a:ext>
            </a:extLst>
          </p:cNvPr>
          <p:cNvSpPr/>
          <p:nvPr/>
        </p:nvSpPr>
        <p:spPr>
          <a:xfrm>
            <a:off x="3443194" y="4582678"/>
            <a:ext cx="3788031" cy="1665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ЗНАНИЯ, УМЕНИЯ И ОТНОШЕНИЯ НА УЧИТЕЛ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6796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2927-D8A8-43F8-8248-529D77CB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DAF5-FB12-4560-8084-82607C76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0752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Формирането на математическа компетентност за етапа е на познавателно, комуникационно и аналитично ниво, като се развие способността и желанието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ученика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използва математически методи на мислене и на представяне - чрез формули, модели, конструкции, графики, диаграми - най-общо казано „работа с данни“.</a:t>
            </a:r>
          </a:p>
        </p:txBody>
      </p:sp>
      <p:pic>
        <p:nvPicPr>
          <p:cNvPr id="2052" name="Picture 4" descr="Scientific, Educational Vector Seamless Pattern Stock Vector ...">
            <a:extLst>
              <a:ext uri="{FF2B5EF4-FFF2-40B4-BE49-F238E27FC236}">
                <a16:creationId xmlns:a16="http://schemas.microsoft.com/office/drawing/2014/main" id="{E1DE7490-4E48-4A3D-ADC8-EC4EB38B7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9"/>
          <a:stretch/>
        </p:blipFill>
        <p:spPr bwMode="auto">
          <a:xfrm>
            <a:off x="4287479" y="4927601"/>
            <a:ext cx="1892497" cy="17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8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4634-2E8B-4022-B432-B27A621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D65A-5C20-49D2-A1E7-579A4DE15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814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Математическата компетентност за първи гимназиален етап включва стабилно познаване на факти, основни величини и закономерности, както и набор от познавателни и практически умения, необходими за решаване на задачи и проблеми чрез подбор и прилагане на основни методи и инструменти.</a:t>
            </a:r>
          </a:p>
        </p:txBody>
      </p:sp>
      <p:pic>
        <p:nvPicPr>
          <p:cNvPr id="1026" name="Picture 2" descr="【解決】ブログ型アフィリエイト記事の書き方【型を覚えよう】">
            <a:extLst>
              <a:ext uri="{FF2B5EF4-FFF2-40B4-BE49-F238E27FC236}">
                <a16:creationId xmlns:a16="http://schemas.microsoft.com/office/drawing/2014/main" id="{500E5EED-B582-4CD2-937D-F92A4B00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89" y="5370000"/>
            <a:ext cx="2685448" cy="13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8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DCB2-4501-4D29-A4BE-C15B3E6A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 компетентност</a:t>
            </a:r>
            <a:endParaRPr lang="bg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7465-2AF9-4F78-819D-9A68B724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3" y="1787365"/>
            <a:ext cx="8596668" cy="38807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Математическата компетентност на този етап предполага и поемане на отговорност за самостоятелно изпълнение на задачи в процеса на обучение, както и проява на отношение и избор на решение и поведение съобразно конкретни проблеми и обстоятелства.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ience Png Transparent : March For Science Logo Scientific Method ...">
            <a:extLst>
              <a:ext uri="{FF2B5EF4-FFF2-40B4-BE49-F238E27FC236}">
                <a16:creationId xmlns:a16="http://schemas.microsoft.com/office/drawing/2014/main" id="{587C3A93-6E9C-41FE-A8BD-F304ADCD0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13" y="4723935"/>
            <a:ext cx="1888406" cy="18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AC9A-F2C2-43A2-AD3D-03C55ABF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2270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от вероятности и статистика</a:t>
            </a:r>
            <a:endParaRPr lang="bg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39AA5-7E03-4FD9-AF44-B393200F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905" y="1045956"/>
            <a:ext cx="8213521" cy="424562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 понятията генерална съвкупност и извадка. </a:t>
            </a:r>
          </a:p>
          <a:p>
            <a:pPr algn="just">
              <a:lnSpc>
                <a:spcPct val="17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 да намира централните тенденции в данни - мода, медиана, средноаритметично.</a:t>
            </a:r>
          </a:p>
          <a:p>
            <a:pPr algn="just">
              <a:lnSpc>
                <a:spcPct val="17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Умее да извършва петчислено представяне на данните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Разчита, интерпретира и оценява информация, представена с графики, с таблици или с диаграми. 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BDEEDA-1813-4E67-88B9-D22007AAE83F}"/>
              </a:ext>
            </a:extLst>
          </p:cNvPr>
          <p:cNvSpPr/>
          <p:nvPr/>
        </p:nvSpPr>
        <p:spPr>
          <a:xfrm>
            <a:off x="2428407" y="5388946"/>
            <a:ext cx="5094515" cy="1443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Компетентности като очаквани резултати от обучението</a:t>
            </a:r>
          </a:p>
        </p:txBody>
      </p:sp>
    </p:spTree>
    <p:extLst>
      <p:ext uri="{BB962C8B-B14F-4D97-AF65-F5344CB8AC3E}">
        <p14:creationId xmlns:p14="http://schemas.microsoft.com/office/powerpoint/2010/main" val="52841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93C0-586D-48FB-B93E-55668EC2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Интегрирано междупредметно взаимодействие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DCC8C-9C75-4F8E-BB17-9D3F2F8F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94" y="1482062"/>
            <a:ext cx="8262547" cy="4265595"/>
          </a:xfrm>
        </p:spPr>
        <p:txBody>
          <a:bodyPr>
            <a:norm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Интегрирането на знания, умения и отношения от една предметна област в друга е важна особеност на компетентностния подход </a:t>
            </a:r>
          </a:p>
          <a:p>
            <a:pPr algn="just"/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7F7D9E-01AA-4887-B116-4C8564870FC3}"/>
              </a:ext>
            </a:extLst>
          </p:cNvPr>
          <p:cNvSpPr/>
          <p:nvPr/>
        </p:nvSpPr>
        <p:spPr>
          <a:xfrm>
            <a:off x="2796287" y="3531938"/>
            <a:ext cx="4803007" cy="2791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тези предмети имат значение само когато са съединени в едно, когато един предмет помага за развитието на друг.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Л. Каравелов</a:t>
            </a:r>
          </a:p>
        </p:txBody>
      </p:sp>
    </p:spTree>
    <p:extLst>
      <p:ext uri="{BB962C8B-B14F-4D97-AF65-F5344CB8AC3E}">
        <p14:creationId xmlns:p14="http://schemas.microsoft.com/office/powerpoint/2010/main" val="72123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B7B6-828C-4A99-BAC8-6C41AD26B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220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 насоченост на обучението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5F78-D0D9-4DC2-96D0-477C5CBB8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Компетентностният подход акцентира на практическата значимост на изученото и на ученето през целия живот.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2FD040-F9D3-46EB-B625-6C139D61635F}"/>
              </a:ext>
            </a:extLst>
          </p:cNvPr>
          <p:cNvSpPr/>
          <p:nvPr/>
        </p:nvSpPr>
        <p:spPr>
          <a:xfrm>
            <a:off x="719354" y="3701080"/>
            <a:ext cx="4256314" cy="2942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Децата трябва да се учат на това, което ще им бъде от полза, когато пораснат.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Аристип</a:t>
            </a:r>
            <a:endParaRPr lang="bg-B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6E3DC-3706-4BA8-8380-FBFA21DA9F13}"/>
              </a:ext>
            </a:extLst>
          </p:cNvPr>
          <p:cNvSpPr/>
          <p:nvPr/>
        </p:nvSpPr>
        <p:spPr>
          <a:xfrm>
            <a:off x="5814291" y="3701080"/>
            <a:ext cx="3243943" cy="2942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Замяната на обучението с учене означава, че е важно не какво </a:t>
            </a:r>
          </a:p>
          <a:p>
            <a:pPr algn="ctr"/>
            <a:r>
              <a:rPr lang="ru-RU" dirty="0"/>
              <a:t>учителите знаят и преподават, а какви умения се очаква да придобият учениците </a:t>
            </a:r>
          </a:p>
          <a:p>
            <a:pPr algn="ctr"/>
            <a:r>
              <a:rPr lang="ru-RU" dirty="0"/>
              <a:t>и какви резултати следва да постигнат.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76116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</TotalTime>
  <Words>1607</Words>
  <Application>Microsoft Office PowerPoint</Application>
  <PresentationFormat>Widescreen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Facet</vt:lpstr>
      <vt:lpstr>Алина Русева – ст. експерт по математика в РУО – Ловеч</vt:lpstr>
      <vt:lpstr>Характеристики на компетентностния подход: </vt:lpstr>
      <vt:lpstr>Компетентностния подход</vt:lpstr>
      <vt:lpstr>Математическа компетентност</vt:lpstr>
      <vt:lpstr>Математическа компетентност</vt:lpstr>
      <vt:lpstr>Математическа компетентност</vt:lpstr>
      <vt:lpstr>Елементи от вероятности и статистика</vt:lpstr>
      <vt:lpstr>Интегрирано междупредметно взаимодействие</vt:lpstr>
      <vt:lpstr>Практическа насоченост на обучението</vt:lpstr>
      <vt:lpstr>Ориентация към резултати</vt:lpstr>
      <vt:lpstr>Прилагане на иновативни подходи и практики в процеса на  преподаване и учене </vt:lpstr>
      <vt:lpstr>Новата роля на учителя</vt:lpstr>
      <vt:lpstr>Новата роля на учителя</vt:lpstr>
      <vt:lpstr> Мотиви за учене </vt:lpstr>
      <vt:lpstr>  </vt:lpstr>
      <vt:lpstr>Стимулиране на ученето </vt:lpstr>
      <vt:lpstr>Подходи за работа в час – мотивационен ефект </vt:lpstr>
      <vt:lpstr>Обобщено се наблюдават следните тенденции: </vt:lpstr>
      <vt:lpstr>Ефекти от прилагането на ИКТ в учебния процес</vt:lpstr>
      <vt:lpstr>Индивидуалният подход по отношение мотивирането на учениците за учене</vt:lpstr>
      <vt:lpstr>Допълнителната работа и мотивацията за учене на учениците</vt:lpstr>
      <vt:lpstr>Подход при формирането на връзка между учител и ученик </vt:lpstr>
      <vt:lpstr>Ученикът ще е по-мотивиран за учене, ако: </vt:lpstr>
      <vt:lpstr>Изводи и препоръки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Алина Асенова (РУО - Ловеч)</dc:creator>
  <cp:lastModifiedBy>Алина Асенова (РУО - Ловеч)</cp:lastModifiedBy>
  <cp:revision>25</cp:revision>
  <dcterms:created xsi:type="dcterms:W3CDTF">2023-12-01T13:49:53Z</dcterms:created>
  <dcterms:modified xsi:type="dcterms:W3CDTF">2023-12-22T09:42:26Z</dcterms:modified>
</cp:coreProperties>
</file>