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5"/>
  </p:handoutMasterIdLst>
  <p:sldIdLst>
    <p:sldId id="257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26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1898977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259" y="4566542"/>
            <a:ext cx="432148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615782" y="385189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9" y="2585673"/>
            <a:ext cx="1812802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68" y="2889345"/>
            <a:ext cx="1586487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15782" y="385189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9" y="2585673"/>
            <a:ext cx="1812802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68" y="2889345"/>
            <a:ext cx="1586487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0" y="2744169"/>
            <a:ext cx="1723648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39" y="2290011"/>
            <a:ext cx="1232156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2" y="385189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0" y="2744169"/>
            <a:ext cx="1723648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39" y="2290011"/>
            <a:ext cx="1232156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" y="2399745"/>
            <a:ext cx="1097282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80" y="2320491"/>
            <a:ext cx="1501905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2" y="385189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8" y="2399745"/>
            <a:ext cx="1097282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80" y="2320491"/>
            <a:ext cx="1501905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" y="2195523"/>
            <a:ext cx="1632207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6" y="2180283"/>
            <a:ext cx="1931674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15782" y="385189"/>
            <a:ext cx="402485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" y="2195523"/>
            <a:ext cx="1632207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6" y="2180283"/>
            <a:ext cx="1931674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17317" y="347301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>
              <a:buFontTx/>
              <a:buNone/>
              <a:defRPr sz="105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117317" y="4485839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17317" y="5498664"/>
            <a:ext cx="29916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257168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514337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771506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028675" indent="0" algn="ctr">
              <a:buFontTx/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78" y="505801"/>
            <a:ext cx="4791466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4" y="1482688"/>
            <a:ext cx="4960630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07726" y="2569710"/>
            <a:ext cx="4960630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6" y="2569705"/>
            <a:ext cx="1267607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76" y="4089357"/>
            <a:ext cx="1172720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77" y="1959719"/>
            <a:ext cx="1740483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74" y="3326539"/>
            <a:ext cx="1586487" cy="235915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5334" y="219330"/>
            <a:ext cx="6858000" cy="76921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dirty="0">
                <a:latin typeface="Clear Sans Regular"/>
              </a:rPr>
              <a:t>„</a:t>
            </a:r>
            <a:r>
              <a:rPr lang="ru-RU" sz="3200" b="1" dirty="0"/>
              <a:t>УЧИЛИЩА ЗА ПРИМЕР</a:t>
            </a:r>
            <a:r>
              <a:rPr lang="bg-BG" sz="3200" dirty="0">
                <a:latin typeface="Clear Sans Regular"/>
              </a:rPr>
              <a:t> “</a:t>
            </a:r>
            <a:endParaRPr lang="bg-BG" sz="3200" b="1" dirty="0">
              <a:latin typeface="Clear Sans Regular"/>
            </a:endParaRPr>
          </a:p>
          <a:p>
            <a:r>
              <a:rPr lang="bg-BG" sz="2000" dirty="0">
                <a:latin typeface="Clear Sans Regular"/>
              </a:rPr>
              <a:t>ФОНДАЦИЯ „ЗАЕДНО В ЧАС“</a:t>
            </a:r>
            <a:r>
              <a:rPr lang="ru-RU" sz="2000" dirty="0"/>
              <a:t> 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8" y="4086225"/>
            <a:ext cx="442612" cy="436395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315738" y="3243906"/>
            <a:ext cx="1812802" cy="259232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22A510-C25B-4AED-9F78-EB62E7167FC9}"/>
              </a:ext>
            </a:extLst>
          </p:cNvPr>
          <p:cNvSpPr txBox="1"/>
          <p:nvPr/>
        </p:nvSpPr>
        <p:spPr>
          <a:xfrm>
            <a:off x="1351005" y="5236369"/>
            <a:ext cx="603009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ОУ "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Св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. 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С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в.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Кирил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 и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Методий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„</a:t>
            </a:r>
            <a:r>
              <a:rPr lang="bg-BG" sz="2400" dirty="0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 -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lear Sans Regular"/>
              </a:rPr>
              <a:t>Ловеч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lear Sans Regular"/>
            </a:endParaRPr>
          </a:p>
          <a:p>
            <a:pPr algn="ctr"/>
            <a:r>
              <a:rPr lang="ru-RU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593123" y="283475"/>
            <a:ext cx="7954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rgbClr val="0070C0"/>
                </a:solidFill>
              </a:rPr>
              <a:t>ЗАЩО ЗА НАС Е ВАЖНО ДА СМЕ ЧАСТ ОТ </a:t>
            </a:r>
            <a:r>
              <a:rPr lang="ru-RU" b="1" dirty="0">
                <a:solidFill>
                  <a:srgbClr val="0070C0"/>
                </a:solidFill>
              </a:rPr>
              <a:t>ПРОГРАМАТА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bg-BG" b="1" dirty="0">
                <a:solidFill>
                  <a:srgbClr val="0070C0"/>
                </a:solidFill>
                <a:latin typeface="Clear Sans Regular"/>
              </a:rPr>
              <a:t>„</a:t>
            </a:r>
            <a:r>
              <a:rPr lang="ru-RU" b="1" dirty="0">
                <a:solidFill>
                  <a:srgbClr val="0070C0"/>
                </a:solidFill>
              </a:rPr>
              <a:t>УЧИЛИЩА ЗА ПРИМЕР</a:t>
            </a:r>
            <a:r>
              <a:rPr lang="bg-BG" b="1" dirty="0">
                <a:solidFill>
                  <a:srgbClr val="0070C0"/>
                </a:solidFill>
                <a:latin typeface="Clear Sans Regular"/>
              </a:rPr>
              <a:t>“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1589904" y="864973"/>
            <a:ext cx="5585254" cy="3171567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ЗАЩОТО ОТЧИТАМЕ ПОЛОЖИТЕЛЕН НАПРЕДЪК В АКАДЕМИЧЕН ПЛАН ОТ ОБУЧЕНИЕТО, ВЪЗПИТАНИЕТО И СОЦИАЛИЗАЦИЯТА НА УЧЕНИЦИТЕ.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ЗАЩОТО НАБЛЮДАВАМЕ ПРОМЯНА В НАЧИНА НА ПРЕПОДАВАНЕ, ПРИЛАГАЙКИ СОЦИАЛНО – ЕМОЦИОНАЛНОТО УЧЕНЕ В КЛАСНИТЕ СТАИ.</a:t>
            </a:r>
          </a:p>
          <a:p>
            <a:pPr marL="285750" indent="-285750" algn="just">
              <a:buFontTx/>
              <a:buChar char="-"/>
            </a:pPr>
            <a:r>
              <a:rPr lang="bg-BG" sz="1400" dirty="0">
                <a:solidFill>
                  <a:schemeClr val="accent1">
                    <a:lumMod val="75000"/>
                  </a:schemeClr>
                </a:solidFill>
              </a:rPr>
              <a:t>ЗАЩОТО НАМИРАМЕ СЪМИШЛЕНИЦИ ОТ ДРУГИ ОБРАЗОВАТЕЛНИ ИНСТИТУЦИИ</a:t>
            </a: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ЗАЩОТО СЕ ЧУВСТВАМЕ ПОДКРЕПЕНИ ОТ НАШИЯ МЕНТОР.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ЗАЩОТО </a:t>
            </a:r>
            <a:r>
              <a:rPr lang="ru-RU" sz="1400">
                <a:solidFill>
                  <a:srgbClr val="5B9BD5">
                    <a:lumMod val="75000"/>
                  </a:srgbClr>
                </a:solidFill>
              </a:rPr>
              <a:t>ПОВИШАВАМЕ СВОИТЕ </a:t>
            </a: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ПРОФЕСИОНАЛНИ УМЕНИЯ И КОМПЕТЕНЦИИ.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ЗАЩОТО БИХМЕ ИСКАЛИ НАИСТИНА ДА СЕ ПРЕВЪРНЕМ В  </a:t>
            </a:r>
            <a:r>
              <a:rPr lang="bg-BG" sz="1400" b="1" dirty="0">
                <a:solidFill>
                  <a:srgbClr val="0070C0"/>
                </a:solidFill>
                <a:latin typeface="Clear Sans Regular"/>
              </a:rPr>
              <a:t>„</a:t>
            </a:r>
            <a:r>
              <a:rPr lang="ru-RU" sz="1400" b="1" dirty="0">
                <a:solidFill>
                  <a:srgbClr val="0070C0"/>
                </a:solidFill>
              </a:rPr>
              <a:t>УЧИЛИЩЕ ЗА ПРИМЕР</a:t>
            </a:r>
            <a:r>
              <a:rPr lang="bg-BG" sz="1400" b="1" dirty="0">
                <a:solidFill>
                  <a:srgbClr val="0070C0"/>
                </a:solidFill>
                <a:latin typeface="Clear Sans Regular"/>
              </a:rPr>
              <a:t>“</a:t>
            </a:r>
            <a:endParaRPr lang="ru-RU" sz="1400" dirty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123" y="157600"/>
            <a:ext cx="4024859" cy="946270"/>
          </a:xfrm>
        </p:spPr>
        <p:txBody>
          <a:bodyPr>
            <a:normAutofit fontScale="90000"/>
          </a:bodyPr>
          <a:lstStyle/>
          <a:p>
            <a:r>
              <a:rPr lang="ru-RU" dirty="0"/>
              <a:t>МОТИВАЦИЯ ЗА КАНДИДАТСТВАНЕ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0" y="2796503"/>
            <a:ext cx="1812802" cy="2592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15" y="3029677"/>
            <a:ext cx="1586487" cy="2359157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1405796" y="1534315"/>
            <a:ext cx="2991756" cy="178257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НИСКИ АКАДЕМИЧНИ РЕЗУЛТАТИ ОТ ПРОВЕДЕНИТЕ НАЦИОНАЛНИ ВЪНШНИ ОЦЕНЯВАНИЯ В КРАЯ НА ЧЕТВЪРТИ И СЕДМИ КЛАС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506" y="3940605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ЖЕЛАНИЕ ЗА ПОЛОЖИТЕЛНА ПРОМЯНА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6461" y="4826264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МОТИВИРАН ЕКИП</a:t>
            </a:r>
          </a:p>
        </p:txBody>
      </p:sp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6250" y="141123"/>
            <a:ext cx="6499654" cy="1045126"/>
          </a:xfrm>
        </p:spPr>
        <p:txBody>
          <a:bodyPr>
            <a:normAutofit fontScale="90000"/>
          </a:bodyPr>
          <a:lstStyle/>
          <a:p>
            <a:br>
              <a:rPr lang="ru-RU" sz="2000" b="1" dirty="0"/>
            </a:br>
            <a:r>
              <a:rPr lang="ru-RU" sz="2000" b="1" dirty="0"/>
              <a:t>КАК СТАНАХМЕ ЧАСТ ОТ МРЕЖАТА НА </a:t>
            </a:r>
            <a:r>
              <a:rPr lang="bg-BG" sz="2000" b="1" dirty="0">
                <a:latin typeface="Clear Sans Regular"/>
              </a:rPr>
              <a:t>„</a:t>
            </a:r>
            <a:r>
              <a:rPr lang="ru-RU" sz="2000" b="1" dirty="0"/>
              <a:t>УЧИЛИЩА ЗА ПРИМЕР</a:t>
            </a:r>
            <a:r>
              <a:rPr lang="bg-BG" sz="2000" b="1" dirty="0">
                <a:latin typeface="Clear Sans Regular"/>
              </a:rPr>
              <a:t> “ – ВИПУСК 2022-2024 Г. </a:t>
            </a:r>
            <a:br>
              <a:rPr lang="bg-BG" sz="2000" b="1" dirty="0">
                <a:latin typeface="Clear Sans Regular"/>
              </a:rPr>
            </a:b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2" y="3137417"/>
            <a:ext cx="1723648" cy="2473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15" y="2796801"/>
            <a:ext cx="1232156" cy="2814072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15926" y="3100664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ИНТЕРВЮ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88837" y="1980646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ПИСМЕНО ОПИСАНИЕ НА ИДЕЯТА ЗА ПРОМЯНА </a:t>
            </a:r>
          </a:p>
        </p:txBody>
      </p:sp>
      <p:sp>
        <p:nvSpPr>
          <p:cNvPr id="8" name="Прямоугольник 8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009732" y="4374145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ИЗБОР НА КУРС </a:t>
            </a:r>
          </a:p>
        </p:txBody>
      </p:sp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39" y="131805"/>
            <a:ext cx="8174534" cy="1112109"/>
          </a:xfrm>
        </p:spPr>
        <p:txBody>
          <a:bodyPr/>
          <a:lstStyle/>
          <a:p>
            <a:r>
              <a:rPr lang="ru-RU" b="1" dirty="0"/>
              <a:t>КАКВО Е</a:t>
            </a:r>
            <a:r>
              <a:rPr lang="ru-RU" dirty="0"/>
              <a:t> </a:t>
            </a:r>
            <a:r>
              <a:rPr lang="bg-BG" sz="3600" b="1" dirty="0">
                <a:latin typeface="Clear Sans Regular"/>
              </a:rPr>
              <a:t>„</a:t>
            </a:r>
            <a:r>
              <a:rPr lang="ru-RU" sz="3600" b="1" dirty="0"/>
              <a:t>УЧИЛИЩА ЗА ПРИМЕР</a:t>
            </a:r>
            <a:r>
              <a:rPr lang="bg-BG" sz="3600" b="1" dirty="0">
                <a:latin typeface="Clear Sans Regular"/>
              </a:rPr>
              <a:t>“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8" y="2948282"/>
            <a:ext cx="1097282" cy="2731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57" y="2888844"/>
            <a:ext cx="1501905" cy="2791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34270" y="2610216"/>
            <a:ext cx="307544" cy="278630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2013107" y="4028304"/>
            <a:ext cx="2991756" cy="909324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СЪЗДАВАНЕ НА ПЕДАГОГИЧЕСКИ ЕКИП В УЧИЛИЩЕ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4123" y="2888844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СЪЗДАВАНЕ НА ЛИДЕРСКИ ЕКИП В УЧИЛИЩЕ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38934" y="1515762"/>
            <a:ext cx="2991756" cy="94307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ДВУГОДИШНА ПРОГРАМА ЗА ПРОФЕСИОНАЛНО РАЗВИТИЕ НА УЧИЛИЩНИ ЕКИПИ </a:t>
            </a:r>
          </a:p>
        </p:txBody>
      </p:sp>
      <p:sp>
        <p:nvSpPr>
          <p:cNvPr id="12" name="Прямоугольник 9"/>
          <p:cNvSpPr/>
          <p:nvPr/>
        </p:nvSpPr>
        <p:spPr>
          <a:xfrm>
            <a:off x="4300001" y="5411406"/>
            <a:ext cx="2991756" cy="5373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КОМУНИКАЦИЯ С МЕНТОР </a:t>
            </a:r>
          </a:p>
        </p:txBody>
      </p:sp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33095" y="80390"/>
            <a:ext cx="3937688" cy="1567178"/>
          </a:xfrm>
        </p:spPr>
        <p:txBody>
          <a:bodyPr>
            <a:noAutofit/>
          </a:bodyPr>
          <a:lstStyle/>
          <a:p>
            <a:r>
              <a:rPr lang="bg-BG" sz="2800" dirty="0"/>
              <a:t>НАШИЯТ КУРС</a:t>
            </a:r>
            <a:br>
              <a:rPr lang="bg-BG" sz="2800" dirty="0"/>
            </a:br>
            <a:r>
              <a:rPr lang="bg-BG" sz="2800" dirty="0"/>
              <a:t>СОЦИАЛНО – ЕМОЦИОНАЛНО УЧЕНЕ </a:t>
            </a:r>
            <a:br>
              <a:rPr lang="bg-BG" sz="2800" dirty="0"/>
            </a:b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14"/>
          </p:nvPr>
        </p:nvSpPr>
        <p:spPr>
          <a:xfrm>
            <a:off x="761297" y="5754037"/>
            <a:ext cx="2991600" cy="844470"/>
          </a:xfrm>
        </p:spPr>
        <p:txBody>
          <a:bodyPr/>
          <a:lstStyle/>
          <a:p>
            <a:r>
              <a:rPr lang="bg-BG" dirty="0"/>
              <a:t>ПРОВЕЖДАНЕ НА АНКЕТИ С ВСИЧКИ УЧЕНИЦИ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15"/>
          </p:nvPr>
        </p:nvSpPr>
        <p:spPr>
          <a:xfrm>
            <a:off x="5745188" y="5754037"/>
            <a:ext cx="2991600" cy="844471"/>
          </a:xfrm>
        </p:spPr>
        <p:txBody>
          <a:bodyPr/>
          <a:lstStyle/>
          <a:p>
            <a:r>
              <a:rPr lang="bg-BG" dirty="0"/>
              <a:t>ОПРЕДЕЛЯНЕ НА ЗОНИТЕ И ОБЛАСТИТЕ, ВЪРХУ КОИТО ЩЕ СЕ РАБОТИ </a:t>
            </a:r>
          </a:p>
        </p:txBody>
      </p:sp>
      <p:sp>
        <p:nvSpPr>
          <p:cNvPr id="7" name="Заглавие 1"/>
          <p:cNvSpPr txBox="1">
            <a:spLocks/>
          </p:cNvSpPr>
          <p:nvPr/>
        </p:nvSpPr>
        <p:spPr>
          <a:xfrm>
            <a:off x="2597852" y="4024597"/>
            <a:ext cx="4024859" cy="710443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ПЪРВИ СТЪПКИ</a:t>
            </a:r>
          </a:p>
        </p:txBody>
      </p:sp>
    </p:spTree>
    <p:extLst>
      <p:ext uri="{BB962C8B-B14F-4D97-AF65-F5344CB8AC3E}">
        <p14:creationId xmlns:p14="http://schemas.microsoft.com/office/powerpoint/2010/main" val="2221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18054" y="385189"/>
            <a:ext cx="6738551" cy="924627"/>
          </a:xfrm>
        </p:spPr>
        <p:txBody>
          <a:bodyPr>
            <a:normAutofit fontScale="90000"/>
          </a:bodyPr>
          <a:lstStyle/>
          <a:p>
            <a:r>
              <a:rPr lang="bg-BG" dirty="0"/>
              <a:t>НАШИТЕ ЦЕЛИ ПРЕЗ УЧЕБНАТА 2022/2023 ГОДИНА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quarter" idx="13"/>
          </p:nvPr>
        </p:nvSpPr>
        <p:spPr>
          <a:xfrm>
            <a:off x="3117317" y="2180425"/>
            <a:ext cx="2991600" cy="717550"/>
          </a:xfrm>
        </p:spPr>
        <p:txBody>
          <a:bodyPr/>
          <a:lstStyle/>
          <a:p>
            <a:r>
              <a:rPr lang="bg-BG" dirty="0"/>
              <a:t>ПОСТАВЯНЕ НА УЧЕНИКА В ЦЕНТЪРА 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quarter" idx="14"/>
          </p:nvPr>
        </p:nvSpPr>
        <p:spPr>
          <a:xfrm>
            <a:off x="3117317" y="3116292"/>
            <a:ext cx="2991600" cy="879060"/>
          </a:xfrm>
        </p:spPr>
        <p:txBody>
          <a:bodyPr/>
          <a:lstStyle/>
          <a:p>
            <a:r>
              <a:rPr lang="bg-BG" dirty="0"/>
              <a:t>ВЪВЕЖДАНЕ НА СОЦИАЛНО – ЕМОЦИОНАЛНОТО УЧЕНЕ В УРОЧНАТА ДЕЙНОСТ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15"/>
          </p:nvPr>
        </p:nvSpPr>
        <p:spPr>
          <a:xfrm>
            <a:off x="3117317" y="4221799"/>
            <a:ext cx="2991600" cy="844471"/>
          </a:xfrm>
        </p:spPr>
        <p:txBody>
          <a:bodyPr/>
          <a:lstStyle/>
          <a:p>
            <a:r>
              <a:rPr lang="bg-BG" dirty="0"/>
              <a:t>ПОВИШАВАНЕ НА САМОИЦИАТИВНОСТТА НА УЧЕНИЦИТЕ </a:t>
            </a:r>
          </a:p>
        </p:txBody>
      </p:sp>
    </p:spTree>
    <p:extLst>
      <p:ext uri="{BB962C8B-B14F-4D97-AF65-F5344CB8AC3E}">
        <p14:creationId xmlns:p14="http://schemas.microsoft.com/office/powerpoint/2010/main" val="23980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32" y="156519"/>
            <a:ext cx="8130746" cy="88968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УСПЕШНИ МОДЕЛИ И ПОДХОДИ В ОУ </a:t>
            </a:r>
            <a:r>
              <a:rPr lang="bg-BG" sz="2000" b="1" dirty="0">
                <a:latin typeface="Clear Sans Regular"/>
              </a:rPr>
              <a:t>„ </a:t>
            </a:r>
            <a:r>
              <a:rPr lang="ru-RU" sz="2000" b="1" dirty="0"/>
              <a:t>СВ. СВ. КИРИЛ И МЕТОДИЙ</a:t>
            </a:r>
            <a:r>
              <a:rPr lang="bg-BG" sz="2000" b="1" dirty="0">
                <a:latin typeface="Clear Sans Regular"/>
              </a:rPr>
              <a:t>“</a:t>
            </a:r>
            <a:r>
              <a:rPr lang="ru-RU" sz="2000" b="1" dirty="0"/>
              <a:t> ПО ПРОГРАМАТА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bg-BG" sz="2000" b="1" dirty="0">
                <a:latin typeface="Clear Sans Regular"/>
              </a:rPr>
              <a:t>„</a:t>
            </a:r>
            <a:r>
              <a:rPr lang="ru-RU" sz="2000" b="1" dirty="0"/>
              <a:t>УЧИЛИЩА ЗА ПРИМЕР</a:t>
            </a:r>
            <a:r>
              <a:rPr lang="bg-BG" sz="2000" b="1" dirty="0">
                <a:latin typeface="Clear Sans Regular"/>
              </a:rPr>
              <a:t>“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2655911"/>
            <a:ext cx="1632207" cy="288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21" y="2644481"/>
            <a:ext cx="1931674" cy="2896368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1771136" y="1252151"/>
            <a:ext cx="5115696" cy="4209535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РАЗХОДКИ ЗА УЧЕНЕ – ТОЗИ МОДЕЛ Е НАСОЧЕН КЪМ РЕАЛИЗИРАНЕТО НА ДОБРИ ПРАКТИКИ В КЛАСНАТА СТАЯ.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ВСЕКИ УЧИТЕЛ ОТ ЛИДЕРСКИЯ И ПЕДАГОГИЧЕСКИЯ ЕКИП ОТВАРЯ СВОЯТА КЛАСНА СТАЯ ЗА ПОСЕЩЕНИЯ ОТ КОЛЕГИ.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ВСЕКИ УЧИТЕЛ ПРЕПОДАВА, ЧРЕЗ МЕТОДИТЕ НА СОЦИАЛНО – ЕМОЦИОНАЛНОТО УЧЕНЕ - УЧЕНЕ, ЧРЕЗ ПРАВЕНЕ И УЧЕНЕ, ЧРЕЗ ПРЕЖИВЯВАНЕ.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ВСЕКИ УЧИТЕЛ ПОЛУЧАВА ОБРАТНА ВРЪЗКА ЗА ПРОВЕДЕНИЯ УРОК ОТ ПОСЕЩАВАЩИТЕ ГО КОЛЕГИ.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 ХОДА НА </a:t>
            </a:r>
            <a:r>
              <a:rPr lang="bg-BG" sz="1400" dirty="0">
                <a:solidFill>
                  <a:srgbClr val="5B9BD5">
                    <a:lumMod val="75000"/>
                  </a:srgbClr>
                </a:solidFill>
                <a:ea typeface="+mj-ea"/>
                <a:cs typeface="+mj-cs"/>
              </a:rPr>
              <a:t>„РАЗХОДКИТЕ ЗА УЧЕНЕ“ СЕ НАБЛЮДАВАТ НЯКОЛКО ВАЖНИ ЕЛЕМЕНТА: ОСИГУРЯВА ЛИ УЧИТЕЛЯТ ПРОСТРАНСТВО ЗА ПОВИШАВАНЕ АКТИВНОСТТА НА УЧЕНИЦИТЕ, АКТИВНИ ЛИ СА САМИТЕ УЧЕНИЦИ, ОСЪЩЕСТВЯВА ЛИ СЕ ПОЗИТИВНА КОМУНИКАЦИЯ МЕЖДУ УЧИТЕЛЯ И УЧЕНИКА.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32" y="156519"/>
            <a:ext cx="8130746" cy="88968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УСПЕШНИ МОДЕЛИ И ПОДХОДИ В ОУ </a:t>
            </a:r>
            <a:r>
              <a:rPr lang="bg-BG" sz="2000" b="1" dirty="0">
                <a:latin typeface="Clear Sans Regular"/>
              </a:rPr>
              <a:t>„ </a:t>
            </a:r>
            <a:r>
              <a:rPr lang="ru-RU" sz="2000" b="1" dirty="0"/>
              <a:t>СВ. СВ. КИРИЛ И МЕТОДИЙ</a:t>
            </a:r>
            <a:r>
              <a:rPr lang="bg-BG" sz="2000" b="1" dirty="0">
                <a:latin typeface="Clear Sans Regular"/>
              </a:rPr>
              <a:t>“</a:t>
            </a:r>
            <a:r>
              <a:rPr lang="ru-RU" sz="2000" b="1" dirty="0"/>
              <a:t> ПО ПРОГРАМАТА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bg-BG" sz="2000" b="1" dirty="0">
                <a:latin typeface="Clear Sans Regular"/>
              </a:rPr>
              <a:t>„</a:t>
            </a:r>
            <a:r>
              <a:rPr lang="ru-RU" sz="2000" b="1" dirty="0"/>
              <a:t>УЧИЛИЩА ЗА ПРИМЕР</a:t>
            </a:r>
            <a:r>
              <a:rPr lang="bg-BG" sz="2000" b="1" dirty="0">
                <a:latin typeface="Clear Sans Regular"/>
              </a:rPr>
              <a:t>“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2655911"/>
            <a:ext cx="1632207" cy="288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21" y="2644481"/>
            <a:ext cx="1931674" cy="2896368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98462" y="1252151"/>
            <a:ext cx="4441235" cy="361641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ВЪВЕЖДАНЕ НА ПОЗИТИВНО НАЧАЛО И ПОЗИТИВЕН КРАЙ НА ВСЕКИ УЧЕБЕН ДЕН. ПОСТАВЯНЕ НА ЕМОЦИОМЕТРИ В КЛАСНИТЕ СТАИ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ВСЕКИ УЧИТЕЛ, КОЙТО ИМА ПЪРВИ ЧАС С УЧЕНИЦИТЕ ДАВА ВЪЗМОЖНОСТ НА ЕДИН ОТ ТЯХ ДА ПОСТАВИ ПОЗИТИВНО НАЧАЛО НА ДЕНЯ, ЧРЕЗ ПОЗДРАВ КЪМ ДРУГИТЕ ДЕЦА.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ЗАВЪРШЕК НА ВСЕКИ УЧЕБЕН ДЕН, ЧРЕЗ СПОДЕЛЯНЕ ОТ УЧЕНИЦИТЕ ЗА СТЕПЕНТА НА ТЯХНАТА УДОВЛЕТВОРЕНОСТ ОТ УЧАСТИЕТО ИМ В УЧЕБНИТЕ ЧАСОВЕ И ОТ ОБЩУВАНЕТО С УЧИТЕЛИТЕ И СЪУЧЕНИЦИТЕ, ЧРЕЗ ЕМОЦИОМЕТЪР. </a:t>
            </a:r>
          </a:p>
        </p:txBody>
      </p:sp>
    </p:spTree>
    <p:extLst>
      <p:ext uri="{BB962C8B-B14F-4D97-AF65-F5344CB8AC3E}">
        <p14:creationId xmlns:p14="http://schemas.microsoft.com/office/powerpoint/2010/main" val="29986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32" y="156519"/>
            <a:ext cx="8130746" cy="88968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УСПЕШНИ МОДЕЛИ И ПОДХОДИ В ОУ </a:t>
            </a:r>
            <a:r>
              <a:rPr lang="bg-BG" sz="2000" b="1" dirty="0">
                <a:latin typeface="Clear Sans Regular"/>
              </a:rPr>
              <a:t>„ </a:t>
            </a:r>
            <a:r>
              <a:rPr lang="ru-RU" sz="2000" b="1" dirty="0"/>
              <a:t>СВ. СВ. КИРИЛ И МЕТОДИЙ</a:t>
            </a:r>
            <a:r>
              <a:rPr lang="bg-BG" sz="2000" b="1" dirty="0">
                <a:latin typeface="Clear Sans Regular"/>
              </a:rPr>
              <a:t>“</a:t>
            </a:r>
            <a:r>
              <a:rPr lang="ru-RU" sz="2000" b="1" dirty="0"/>
              <a:t> ПО ПРОГРАМАТА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bg-BG" sz="2000" b="1" dirty="0">
                <a:latin typeface="Clear Sans Regular"/>
              </a:rPr>
              <a:t>„</a:t>
            </a:r>
            <a:r>
              <a:rPr lang="ru-RU" sz="2000" b="1" dirty="0"/>
              <a:t>УЧИЛИЩА ЗА ПРИМЕР</a:t>
            </a:r>
            <a:r>
              <a:rPr lang="bg-BG" sz="2000" b="1" dirty="0">
                <a:latin typeface="Clear Sans Regular"/>
              </a:rPr>
              <a:t>“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0" y="2655911"/>
            <a:ext cx="1632207" cy="288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21" y="2644481"/>
            <a:ext cx="1931674" cy="2896368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98462" y="1252151"/>
            <a:ext cx="4441235" cy="361641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НИЕ МОЖЕМ …….ДА СПАЗВАМЕ ПРАВИЛАТА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СЪВМЕСТНО С УЧЕНИЦИТЕ СЕ ИЗБИРАТ ОБЛАСТИ ОТ ЕЖЕДНЕВНИЕТО В УЧИЛИЩЕ, КОИТО ЩЕ БЪДАТ НАБЛЮДАВАНИ.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ВСЕКИ КЛАСЕН РЪКОВОДИТЕЛ, СЪВМЕСТНО С УЧИТЕЛИТЕ ПО УЧЕБНИ ПРЕДМЕТИ И ВСЕКИ УЧИТЕЛ В ГЦОУД ПОСТАВЯТ СИМВОЛИТЕ </a:t>
            </a:r>
            <a:r>
              <a:rPr lang="bg-BG" sz="1400" b="1" dirty="0">
                <a:latin typeface="Clear Sans Regular"/>
              </a:rPr>
              <a:t>„</a:t>
            </a:r>
            <a:r>
              <a:rPr lang="bg-BG" b="1" dirty="0">
                <a:solidFill>
                  <a:srgbClr val="5B9BD5">
                    <a:lumMod val="75000"/>
                  </a:srgbClr>
                </a:solidFill>
                <a:latin typeface="Clear Sans Regular"/>
                <a:ea typeface="+mj-ea"/>
                <a:cs typeface="+mj-cs"/>
              </a:rPr>
              <a:t> „</a:t>
            </a:r>
            <a:r>
              <a:rPr lang="bg-BG" sz="1400" b="1" dirty="0">
                <a:latin typeface="Clear Sans Regular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bg-BG" b="1" dirty="0">
                <a:solidFill>
                  <a:srgbClr val="5B9BD5">
                    <a:lumMod val="75000"/>
                  </a:srgbClr>
                </a:solidFill>
                <a:latin typeface="Clear Sans Regular"/>
                <a:ea typeface="+mj-ea"/>
                <a:cs typeface="+mj-cs"/>
              </a:rPr>
              <a:t>“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bg-BG" b="1" dirty="0">
                <a:solidFill>
                  <a:srgbClr val="5B9BD5">
                    <a:lumMod val="75000"/>
                  </a:srgbClr>
                </a:solidFill>
                <a:latin typeface="Clear Sans Regular"/>
                <a:ea typeface="+mj-ea"/>
                <a:cs typeface="+mj-cs"/>
              </a:rPr>
              <a:t>„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bg-BG" b="1" dirty="0">
                <a:solidFill>
                  <a:srgbClr val="5B9BD5">
                    <a:lumMod val="75000"/>
                  </a:srgbClr>
                </a:solidFill>
                <a:latin typeface="Clear Sans Regular"/>
                <a:ea typeface="+mj-ea"/>
                <a:cs typeface="+mj-cs"/>
              </a:rPr>
              <a:t>“</a:t>
            </a: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 НА ТАБЛО ПОСТАВЕНО НА ВИДНО МЯСТО.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5B9BD5">
                    <a:lumMod val="75000"/>
                  </a:srgbClr>
                </a:solidFill>
              </a:rPr>
              <a:t>ВСЯКА СУТРИН УЧЕНИЦИТЕ ПОЛУЧАВАТ ОБРАТНА ВРЪЗКА ЗА СВОИТЕ ПОСТИЖЕНИЯ И ТЕЗИ КЛАСОВЕ, КОИТО ИМАТ ДВЕ ПОЛОЖИТЕЛНИ ОЦЕНКИ ПОЛУЧАВАТ МАЛКА НАГРАДА.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FF6AE2C-0855-4436-BAB0-964168DB80F7}" vid="{82FFDBF2-270A-4196-BBA2-1947BAF14E3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2C15FF-1675-4B64-8D0C-D78E36D0F68C}">
  <ds:schemaRefs>
    <ds:schemaRef ds:uri="http://purl.org/dc/terms/"/>
    <ds:schemaRef ds:uri="http://schemas.microsoft.com/office/infopath/2007/PartnerControls"/>
    <ds:schemaRef ds:uri="2547570a-e5f4-4946-a4c3-82580e42479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6ee78bd2-4339-4042-adc0-bcc64641998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 играющими детьми</Template>
  <TotalTime>0</TotalTime>
  <Words>580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Clear Sans Regular</vt:lpstr>
      <vt:lpstr>Segoe UI</vt:lpstr>
      <vt:lpstr>Тема1</vt:lpstr>
      <vt:lpstr>PowerPoint Presentation</vt:lpstr>
      <vt:lpstr>МОТИВАЦИЯ ЗА КАНДИДАТСТВАНЕ </vt:lpstr>
      <vt:lpstr> КАК СТАНАХМЕ ЧАСТ ОТ МРЕЖАТА НА „УЧИЛИЩА ЗА ПРИМЕР “ – ВИПУСК 2022-2024 Г.  </vt:lpstr>
      <vt:lpstr>КАКВО Е „УЧИЛИЩА ЗА ПРИМЕР“</vt:lpstr>
      <vt:lpstr>НАШИЯТ КУРС СОЦИАЛНО – ЕМОЦИОНАЛНО УЧЕНЕ  </vt:lpstr>
      <vt:lpstr>НАШИТЕ ЦЕЛИ ПРЕЗ УЧЕБНАТА 2022/2023 ГОДИНА</vt:lpstr>
      <vt:lpstr>УСПЕШНИ МОДЕЛИ И ПОДХОДИ В ОУ „ СВ. СВ. КИРИЛ И МЕТОДИЙ“ ПО ПРОГРАМАТА  „УЧИЛИЩА ЗА ПРИМЕР“</vt:lpstr>
      <vt:lpstr>УСПЕШНИ МОДЕЛИ И ПОДХОДИ В ОУ „ СВ. СВ. КИРИЛ И МЕТОДИЙ“ ПО ПРОГРАМАТА  „УЧИЛИЩА ЗА ПРИМЕР“</vt:lpstr>
      <vt:lpstr>УСПЕШНИ МОДЕЛИ И ПОДХОДИ В ОУ „ СВ. СВ. КИРИЛ И МЕТОДИЙ“ ПО ПРОГРАМАТА  „УЧИЛИЩА ЗА ПРИМЕР“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2019-01-22T17:36:11Z</dcterms:created>
  <dcterms:modified xsi:type="dcterms:W3CDTF">2023-06-22T07:37:18Z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