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2" r:id="rId4"/>
    <p:sldId id="282" r:id="rId5"/>
    <p:sldId id="285" r:id="rId6"/>
    <p:sldId id="286" r:id="rId7"/>
    <p:sldId id="288" r:id="rId8"/>
    <p:sldId id="289" r:id="rId9"/>
    <p:sldId id="291" r:id="rId10"/>
    <p:sldId id="292" r:id="rId11"/>
    <p:sldId id="293" r:id="rId12"/>
    <p:sldId id="295" r:id="rId13"/>
    <p:sldId id="297" r:id="rId14"/>
    <p:sldId id="298" r:id="rId15"/>
    <p:sldId id="299" r:id="rId16"/>
    <p:sldId id="301" r:id="rId17"/>
    <p:sldId id="302" r:id="rId18"/>
    <p:sldId id="257" r:id="rId19"/>
    <p:sldId id="258" r:id="rId20"/>
    <p:sldId id="259" r:id="rId21"/>
    <p:sldId id="300" r:id="rId22"/>
    <p:sldId id="263" r:id="rId23"/>
    <p:sldId id="267" r:id="rId24"/>
    <p:sldId id="303" r:id="rId25"/>
    <p:sldId id="290" r:id="rId26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30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CB707-EAFF-4120-B8F3-583725AD50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1416E0-A238-4EA1-A03B-5EAF703DE6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D32E1B-D539-4F68-BE91-0F7F31AED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DE409-0CEB-40A6-BAA3-3C9B5919FB27}" type="datetimeFigureOut">
              <a:rPr lang="bg-BG" smtClean="0"/>
              <a:t>27.2.2023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478C47-6E40-4238-8E1A-11FB58EF4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6242C-DB61-425C-B463-2ACE86925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BD041-B71F-4916-81EE-F0FD7FEE111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25717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C31B5-393E-45CB-9AAF-6675E0BBA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1B6140-CF51-4B4E-9CC6-085B20F2FF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CC16FC-634F-492A-A059-0C0B8A4F3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DE409-0CEB-40A6-BAA3-3C9B5919FB27}" type="datetimeFigureOut">
              <a:rPr lang="bg-BG" smtClean="0"/>
              <a:t>27.2.2023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BC1B7-1F05-4A50-AAD6-9D5152DE7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3F8B5-F46F-4556-A7E1-886EC4798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BD041-B71F-4916-81EE-F0FD7FEE111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84797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F73652-2C40-4F85-90BF-70D7B96BB4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612F43-B3E2-4ECE-8810-7CF98BDE9D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8DBEC1-D26D-4FBA-A8D9-38C753D5B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DE409-0CEB-40A6-BAA3-3C9B5919FB27}" type="datetimeFigureOut">
              <a:rPr lang="bg-BG" smtClean="0"/>
              <a:t>27.2.2023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D9698A-E981-4943-BC19-8E5DAD9F5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FC252E-4324-436C-992B-D1902DC42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BD041-B71F-4916-81EE-F0FD7FEE111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10426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1BDC6-40A8-4DAC-929B-D9AEC8CC7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D3870-DF1F-45AA-9628-5B947CAC9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6602AF-F5ED-4810-BA70-0A669ADD6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DE409-0CEB-40A6-BAA3-3C9B5919FB27}" type="datetimeFigureOut">
              <a:rPr lang="bg-BG" smtClean="0"/>
              <a:t>27.2.2023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77ABA2-7A5F-4270-9EA8-923B0DFED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B5FF0-E985-47FE-B87F-25AC342DA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BD041-B71F-4916-81EE-F0FD7FEE111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93889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91A5A-F29E-4B14-A3B3-325772080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C45050-5698-494F-AA05-9E55B32A1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149EC-F096-4CFF-969B-97A986C37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DE409-0CEB-40A6-BAA3-3C9B5919FB27}" type="datetimeFigureOut">
              <a:rPr lang="bg-BG" smtClean="0"/>
              <a:t>27.2.2023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701176-EE78-4990-938A-3B1E485CC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2A9B65-D30C-42A3-A5AD-CDA3703E6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BD041-B71F-4916-81EE-F0FD7FEE111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35095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0E484-33AB-46F5-B802-1DE837A0C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3412D-EAD5-42D3-9D1F-EC280572CE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176A1F-EF4E-438B-A3F6-A0B9C74C52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2C526D-356D-42EB-8F05-C729723EE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DE409-0CEB-40A6-BAA3-3C9B5919FB27}" type="datetimeFigureOut">
              <a:rPr lang="bg-BG" smtClean="0"/>
              <a:t>27.2.2023 г.</a:t>
            </a:fld>
            <a:endParaRPr lang="bg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D8B13E-A678-425F-8868-841EE2C2D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5B294A-170D-4526-ADCE-381931D6B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BD041-B71F-4916-81EE-F0FD7FEE111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45465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1BF2D-DE9E-4F15-AE74-A70AC3765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676C9E-B168-436E-89B4-0A52C97140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72CAFC-51ED-474B-B6BF-5D337FF73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04BCDF-95D6-4B06-9691-931330832C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6120C5-A3AE-412D-A13F-683898252A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194783-A0B5-4E7C-A5D2-443C80F50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DE409-0CEB-40A6-BAA3-3C9B5919FB27}" type="datetimeFigureOut">
              <a:rPr lang="bg-BG" smtClean="0"/>
              <a:t>27.2.2023 г.</a:t>
            </a:fld>
            <a:endParaRPr lang="bg-B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0A2D67-93E1-4DC6-81AA-B1B9598A1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0B6ED3-0ED5-4161-92E7-D820CDC0F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BD041-B71F-4916-81EE-F0FD7FEE111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54308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709F2-AE51-49E5-AD99-2AE2AFA88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AB0164-FF42-4B41-9CEB-63F8C0630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DE409-0CEB-40A6-BAA3-3C9B5919FB27}" type="datetimeFigureOut">
              <a:rPr lang="bg-BG" smtClean="0"/>
              <a:t>27.2.2023 г.</a:t>
            </a:fld>
            <a:endParaRPr lang="bg-B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DA08C8-A1F0-4130-8BBA-D7820AFE2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4372C2-23C8-43D9-8463-35587FA57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BD041-B71F-4916-81EE-F0FD7FEE111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08097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0299EE-3B36-4688-8C6F-64A8B795B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DE409-0CEB-40A6-BAA3-3C9B5919FB27}" type="datetimeFigureOut">
              <a:rPr lang="bg-BG" smtClean="0"/>
              <a:t>27.2.2023 г.</a:t>
            </a:fld>
            <a:endParaRPr lang="bg-B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9BEF30-E53D-4FD6-BB02-737F6CDBE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F1B816-913B-4729-88CD-28F1659A2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BD041-B71F-4916-81EE-F0FD7FEE111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85303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17599-232B-4CF9-A456-AA51DFE64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265B8-0170-4B36-853A-5820C52A3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20C928-076A-4B35-A943-7BF8959E55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78C4FF-A061-4572-ACC1-9463F250C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DE409-0CEB-40A6-BAA3-3C9B5919FB27}" type="datetimeFigureOut">
              <a:rPr lang="bg-BG" smtClean="0"/>
              <a:t>27.2.2023 г.</a:t>
            </a:fld>
            <a:endParaRPr lang="bg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717086-89D6-453F-AF05-8EDE45B51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FDDCEA-6752-4CE7-89F2-76251AB3E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BD041-B71F-4916-81EE-F0FD7FEE111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1898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3BAF8-7693-4553-98B1-2D76C326E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8A30B4-94FD-4DF7-9AF0-B6C625BF81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EE6199-FF78-4D54-886A-4B356826D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096DAC-F760-4EB8-9D02-9E254CEE6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DE409-0CEB-40A6-BAA3-3C9B5919FB27}" type="datetimeFigureOut">
              <a:rPr lang="bg-BG" smtClean="0"/>
              <a:t>27.2.2023 г.</a:t>
            </a:fld>
            <a:endParaRPr lang="bg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D45493-9057-48C5-8026-440AB6A90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9A2C22-FA1E-4BD8-941D-3F48E61E2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BD041-B71F-4916-81EE-F0FD7FEE111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5386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082F74-D554-42EE-A62A-F219B9769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543A4-0839-41B2-800C-C224248CFF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A2BCB7-93E9-4201-B4B3-BD7638A68A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DE409-0CEB-40A6-BAA3-3C9B5919FB27}" type="datetimeFigureOut">
              <a:rPr lang="bg-BG" smtClean="0"/>
              <a:t>27.2.2023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D5C890-4304-4A15-AB39-A41239764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5412BC-0F6F-46B0-A114-1CA3D6976F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BD041-B71F-4916-81EE-F0FD7FEE111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03018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67DCA-53EA-433D-8632-56FF6FA8DB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7952" y="1736521"/>
            <a:ext cx="9376095" cy="3107291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br>
              <a:rPr lang="ru-RU" dirty="0"/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Техники и модели на работа при изграждане на положителна образователна среда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32D16F-9FA3-4B5D-A494-A5D46D5DF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674" y="4206248"/>
            <a:ext cx="3109378" cy="23636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DB3EB57-DD86-4E8F-A0B4-E43C53BCB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4983" y="4244829"/>
            <a:ext cx="3512051" cy="254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147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0D66C-AE02-41A4-9649-5D12D923A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Фигури и тела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56087-3669-4A37-80E2-6CC195A8D7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 по вид и намира ъгли, получени при пресичането на прави в равнината. 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Прилага признаците за еднаквост на триъгълници. </a:t>
            </a:r>
          </a:p>
          <a:p>
            <a:pPr algn="just">
              <a:lnSpc>
                <a:spcPct val="150000"/>
              </a:lnSpc>
            </a:pP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Прилага Питагоровата теорема. 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Построява геометрични обекти, описани в основните построителни задачи. 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00103A-36B4-46E8-BF98-C226136A4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3990" y="87301"/>
            <a:ext cx="2432515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790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5C97E-B1F7-437C-B445-1F205BEFD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105"/>
            <a:ext cx="10515600" cy="1325563"/>
          </a:xfrm>
        </p:spPr>
        <p:txBody>
          <a:bodyPr/>
          <a:lstStyle/>
          <a:p>
            <a:pPr algn="ctr"/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Функции. Измерване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D2A7B-99AB-4279-847D-670308E0B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515" y="1078029"/>
            <a:ext cx="10776285" cy="613129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Прилага формулите за периметър и лице на основни равнинни фигури. Прилага формулите за лице на повърхнина и обем на ръбести и валчести тела. </a:t>
            </a:r>
          </a:p>
          <a:p>
            <a:pPr algn="just">
              <a:lnSpc>
                <a:spcPct val="150000"/>
              </a:lnSpc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Разбира връзките между кратни и производни на мерните единици и умее да преминава от една мерна единица в друга. </a:t>
            </a:r>
          </a:p>
          <a:p>
            <a:pPr algn="just">
              <a:lnSpc>
                <a:spcPct val="150000"/>
              </a:lnSpc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Построява точка по дадени координати и определя координати на точка спрямо Декартова координатна система в равнината.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0C35DD-DEEC-4E4A-BDCC-77689E00A5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9357" y="5132502"/>
            <a:ext cx="2432515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520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40756-6F8A-4442-85B0-924A6F7B4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72"/>
            <a:ext cx="10515600" cy="1325563"/>
          </a:xfrm>
        </p:spPr>
        <p:txBody>
          <a:bodyPr/>
          <a:lstStyle/>
          <a:p>
            <a:pPr algn="ctr"/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Логически знания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39174-B047-4C00-99B1-2527C7CC4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139" y="1111718"/>
            <a:ext cx="10843661" cy="5746282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Разбира на конкретно ниво смисъла на логическите съюзи </a:t>
            </a:r>
            <a:r>
              <a:rPr lang="bg-BG" sz="24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„или</a:t>
            </a:r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bg-BG" sz="24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„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ако ..., то ...</a:t>
            </a:r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отрицанието </a:t>
            </a:r>
            <a:r>
              <a:rPr lang="bg-BG" sz="24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„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на релациите </a:t>
            </a:r>
            <a:r>
              <a:rPr lang="bg-BG" sz="24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„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следва</a:t>
            </a:r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bg-BG" sz="24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„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еквивалентност</a:t>
            </a:r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Преценява вярност и рационалност в конкретна ситуация и умее да обосновава изводи. 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Образува на конкретно ниво отрицание на съждение.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Разбира смисъла на думите определение, аксиома, теорема, разграничава условие от заключение на теорема. 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 метода за доказване на твърдение чрез допускане на противното. </a:t>
            </a:r>
            <a:endParaRPr lang="bg-B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568C96-EF3F-4337-890C-11CC46CC5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0470" y="2901324"/>
            <a:ext cx="2432515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286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D4607-42D4-4226-AE08-D11CD3A69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114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 от вероятности и статистика</a:t>
            </a:r>
            <a:endParaRPr lang="bg-BG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2927E-C2FD-47E8-A6B7-2A5CAC32D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8029" y="1132423"/>
            <a:ext cx="10275771" cy="5044540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Събира систематично, организира и описва данни и ги представя по различни начини. </a:t>
            </a:r>
          </a:p>
          <a:p>
            <a:pPr algn="just">
              <a:lnSpc>
                <a:spcPct val="170000"/>
              </a:lnSpc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Разчита, интерпретира и оценява информация, представена с текст, с графики, с таблици или с диаграми. </a:t>
            </a:r>
          </a:p>
          <a:p>
            <a:pPr algn="just">
              <a:lnSpc>
                <a:spcPct val="170000"/>
              </a:lnSpc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Умее да намира средноаритметично и да го използва за интерпретиране на данни.</a:t>
            </a:r>
          </a:p>
          <a:p>
            <a:pPr algn="just">
              <a:lnSpc>
                <a:spcPct val="170000"/>
              </a:lnSpc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Умее да намира подмножество на дадено множество и сечение/обединение на множества.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A12618-2D1A-402E-9A5E-24EDEFEA9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70" y="178227"/>
            <a:ext cx="1609244" cy="106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415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AAC9A-F2C2-43A2-AD3D-03C55ABF2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11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 от вероятности и статистика</a:t>
            </a:r>
            <a:endParaRPr lang="bg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39AA5-7E03-4FD9-AF44-B393200F5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919" y="846498"/>
            <a:ext cx="10515600" cy="4351338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Използва множества от данни за отговаряне на въпроси и за решаване на задачи. </a:t>
            </a:r>
          </a:p>
          <a:p>
            <a:pPr algn="just">
              <a:lnSpc>
                <a:spcPct val="170000"/>
              </a:lnSpc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Знае понятието "случайно събитие” на най-просто ниво, може да пресмята вероятност на случайно събитие като отношение на възможности. </a:t>
            </a:r>
          </a:p>
          <a:p>
            <a:pPr algn="just">
              <a:lnSpc>
                <a:spcPct val="170000"/>
              </a:lnSpc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Умее да построява кръгови диаграми и да интерпретира данни. Умее да прилага определението на класическа вероятност. </a:t>
            </a:r>
            <a:endParaRPr lang="bg-BG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18216A-AC15-4991-8F20-2251F588E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3741" y="5075675"/>
            <a:ext cx="2530059" cy="167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419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5992E-CB67-4404-8B73-B45505D47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227"/>
            <a:ext cx="10515600" cy="1325563"/>
          </a:xfrm>
        </p:spPr>
        <p:txBody>
          <a:bodyPr/>
          <a:lstStyle/>
          <a:p>
            <a:pPr algn="ctr"/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Моделиране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2E00A-B0E8-46CA-8A7F-3E9E88AFD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691" y="1443790"/>
            <a:ext cx="10515600" cy="4928134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Знае понятието "процент" и умее да представя и намира определено количество по различни начини.</a:t>
            </a:r>
          </a:p>
          <a:p>
            <a:pPr>
              <a:lnSpc>
                <a:spcPct val="170000"/>
              </a:lnSpc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Знае понятието "лихва" и го прилага в задачи. </a:t>
            </a:r>
          </a:p>
          <a:p>
            <a:pPr>
              <a:lnSpc>
                <a:spcPct val="170000"/>
              </a:lnSpc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Оценява и интерпретира съдържателно получен при моделиране резултат и предвижда в определени рамки очакван резултат. </a:t>
            </a:r>
          </a:p>
          <a:p>
            <a:pPr>
              <a:lnSpc>
                <a:spcPct val="170000"/>
              </a:lnSpc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Моделира с числов или с цял алгебричен израз.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062AB1-1E98-4FFF-9FDA-853B74AEA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3741" y="4936366"/>
            <a:ext cx="2530059" cy="167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9840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5992E-CB67-4404-8B73-B45505D47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227"/>
            <a:ext cx="10515600" cy="1325563"/>
          </a:xfrm>
        </p:spPr>
        <p:txBody>
          <a:bodyPr/>
          <a:lstStyle/>
          <a:p>
            <a:pPr algn="ctr"/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Моделиране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2E00A-B0E8-46CA-8A7F-3E9E88AFD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691" y="1443790"/>
            <a:ext cx="10515600" cy="4928134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Моделира с линейни уравнения или с уравнения, свеждащи се до линейни; моделира с линейни неравенства.</a:t>
            </a:r>
          </a:p>
          <a:p>
            <a:pPr>
              <a:lnSpc>
                <a:spcPct val="170000"/>
              </a:lnSpc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Знае понятието "пропорция", основното свойство на пропорциите и може да го прилага при решаване на задачи. </a:t>
            </a:r>
          </a:p>
          <a:p>
            <a:pPr>
              <a:lnSpc>
                <a:spcPct val="170000"/>
              </a:lnSpc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 права и обратна пропорционалност и умее да ги прилага в практически задачи.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062AB1-1E98-4FFF-9FDA-853B74AEA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0486" y="5187551"/>
            <a:ext cx="2530059" cy="167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1770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E111F-3C6B-4EF1-B117-532B1470A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или техника за работа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78823-5768-43B4-BF09-69A70C453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2540"/>
            <a:ext cx="10515600" cy="435133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Основните методи за работа за постигането на по-добро утре или създаване на действащи техники и модели на работа при изграждане на положителна образователна среда се свеждат до: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72C034-D0A4-4EAB-A4C2-3317F6946DEA}"/>
              </a:ext>
            </a:extLst>
          </p:cNvPr>
          <p:cNvSpPr/>
          <p:nvPr/>
        </p:nvSpPr>
        <p:spPr>
          <a:xfrm>
            <a:off x="2441196" y="3120705"/>
            <a:ext cx="6509857" cy="29694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Екипност;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Комуникация на различно ниво;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Съвместни действия между родители и ученици и учители, Център за обществена подкрепа и други;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Подпомагане на различни инициативи и образователни програми.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9348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93485-132F-4D27-A9E7-5CB864D8B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Екипност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BE0B6-2DC6-4058-83C8-06DA3773F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ниво: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B3F2D0-2768-4C80-8B13-CAC596AEA404}"/>
              </a:ext>
            </a:extLst>
          </p:cNvPr>
          <p:cNvSpPr/>
          <p:nvPr/>
        </p:nvSpPr>
        <p:spPr>
          <a:xfrm>
            <a:off x="1346782" y="2522989"/>
            <a:ext cx="4164785" cy="33744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	         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Екипноста предполага взаимодействие между самите деца. Отчитането на екипността в лицето на отговорника на класа спомага за изграждането на стройна система от правила и организираност на класа по всички въпроси.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79CF93-B298-4A83-B445-DFD42241F354}"/>
              </a:ext>
            </a:extLst>
          </p:cNvPr>
          <p:cNvSpPr/>
          <p:nvPr/>
        </p:nvSpPr>
        <p:spPr>
          <a:xfrm>
            <a:off x="6680434" y="2529282"/>
            <a:ext cx="4164785" cy="33681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                           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Учители</a:t>
            </a:r>
          </a:p>
          <a:p>
            <a:pPr algn="just"/>
            <a:r>
              <a:rPr lang="ru-RU" dirty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дадено училище екипността е сбор от различни прийоми, необходими за овладяването на класа и за повишаване на знанията и уменията на учениците по математика от уязвими групи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2187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7E511-3887-46DA-BB03-EF97A1D36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Комуникацията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3A4BAE-0CC4-47F5-B937-47725A706D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Комуникация на различно ниво по хоризонтала – между колеги и по вертикала – между ръководител и подчинени;</a:t>
            </a:r>
          </a:p>
          <a:p>
            <a:endParaRPr lang="bg-BG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F12E64-FC73-44E3-9F79-D5C35A660198}"/>
              </a:ext>
            </a:extLst>
          </p:cNvPr>
          <p:cNvSpPr/>
          <p:nvPr/>
        </p:nvSpPr>
        <p:spPr>
          <a:xfrm>
            <a:off x="1442906" y="3254927"/>
            <a:ext cx="3095538" cy="32379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Комуникацията изисква обмяна на опит по отношение на проблемите, които има преподавателят със своя клас или отделно лице.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6AC197-6C0B-495B-9F5B-5F8DA88E9856}"/>
              </a:ext>
            </a:extLst>
          </p:cNvPr>
          <p:cNvSpPr/>
          <p:nvPr/>
        </p:nvSpPr>
        <p:spPr>
          <a:xfrm>
            <a:off x="6207854" y="3254928"/>
            <a:ext cx="3691156" cy="32379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Комуникацията между учителите в организацията трябва да е строго регламентирана и взаимна. Познаването на индивидуалните особености на всеки отделен ученик предполага по-гъвкаво и навременно въздействие върху него</a:t>
            </a:r>
            <a:r>
              <a:rPr lang="ru-RU" dirty="0"/>
              <a:t>.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319292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3B161-9A92-48D1-B98E-FD8ACBCD6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Ролята на учителя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3479E79-BE8E-4702-9A5F-54AEADA81F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8651" t="52705" r="42155" b="22617"/>
          <a:stretch/>
        </p:blipFill>
        <p:spPr>
          <a:xfrm>
            <a:off x="8647218" y="482572"/>
            <a:ext cx="2706582" cy="19573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A55C5B-5406-4ABD-8732-9668325BD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301" y="365125"/>
            <a:ext cx="2243522" cy="164606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B6D68C6-D930-4045-ADC4-B516143DB8FD}"/>
              </a:ext>
            </a:extLst>
          </p:cNvPr>
          <p:cNvSpPr/>
          <p:nvPr/>
        </p:nvSpPr>
        <p:spPr>
          <a:xfrm>
            <a:off x="2550254" y="2079670"/>
            <a:ext cx="6744748" cy="3576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Повишаване на знанията и уменията на учениците по математика от уязвими групи е трудно поради редица причини, но с тази съществена роля се заема българският учител. </a:t>
            </a:r>
            <a:endParaRPr lang="bg-BG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8738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0B175-5782-431A-830E-88DCF56F6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Съвместни действия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EC2CD-9A8D-4E37-BADA-963349F7FF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Съвместни действия между родители и ученици и учители, Център за обществена подкрепа и други.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835AFE-A3CB-4C02-8A2A-F69397E47D5A}"/>
              </a:ext>
            </a:extLst>
          </p:cNvPr>
          <p:cNvSpPr/>
          <p:nvPr/>
        </p:nvSpPr>
        <p:spPr>
          <a:xfrm>
            <a:off x="1551963" y="2910980"/>
            <a:ext cx="8523215" cy="35818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Съвместните дейности с възрастните е предпоставка за неговата бъдеща професионална реализация и изграждането му като здрава личност.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Тези съвместни действия трябва да следват някаква предварителна рамка и последователност.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Ученикът да се мотивира към успех и редовно посещаване на училище</a:t>
            </a:r>
            <a:r>
              <a:rPr lang="ru-RU" dirty="0"/>
              <a:t>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8631165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ADD19-9675-4805-9F81-5099F97AB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Подпомагане на различни инициативи и образователни програми</a:t>
            </a:r>
            <a:endParaRPr lang="bg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AEAC4-C0D0-461E-B4A5-5951E36FFC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13771E-6A1D-4614-8B66-B66B87CF1E44}"/>
              </a:ext>
            </a:extLst>
          </p:cNvPr>
          <p:cNvSpPr/>
          <p:nvPr/>
        </p:nvSpPr>
        <p:spPr>
          <a:xfrm>
            <a:off x="1644242" y="2013359"/>
            <a:ext cx="8120543" cy="41636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Включването на учениците в различни програми създава предпоставка за тяхното личностно обогатяване и изграждането им като европейски граждани, спомага за по-добрата им гражданска култура, математическа компетентност и самочувствие.</a:t>
            </a:r>
            <a:endParaRPr lang="bg-B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48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B8735-E3C5-4FF6-8234-AB32C7237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980" y="-184660"/>
            <a:ext cx="10515600" cy="1325563"/>
          </a:xfrm>
        </p:spPr>
        <p:txBody>
          <a:bodyPr/>
          <a:lstStyle/>
          <a:p>
            <a:pPr algn="ctr"/>
            <a:r>
              <a:rPr lang="bg-BG" dirty="0"/>
              <a:t>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Постигнати резултати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9AB2F-E4FA-4259-A38B-0497429CD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0903"/>
            <a:ext cx="10515600" cy="503606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Постигнатите резултати могат да се видят в дългосрочен план чрез постигането на основните цели, а именно:</a:t>
            </a:r>
          </a:p>
          <a:p>
            <a:pPr marL="0" indent="0">
              <a:buNone/>
            </a:pPr>
            <a:endParaRPr lang="bg-BG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C6AD93-F6FB-471F-B9DE-4813DDB2E10A}"/>
              </a:ext>
            </a:extLst>
          </p:cNvPr>
          <p:cNvSpPr/>
          <p:nvPr/>
        </p:nvSpPr>
        <p:spPr>
          <a:xfrm>
            <a:off x="1853967" y="2541864"/>
            <a:ext cx="8456101" cy="36350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съхраняването и развитието на културната идентичност на учениците от етническите малцинства;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защитаването на интересите и предоставянето на равни възможности за приобщаването на учениците от уязвимите групи;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осигуряване на равни възможности за пълноценно и активно участие във всички области на училищния живот.</a:t>
            </a:r>
          </a:p>
        </p:txBody>
      </p:sp>
    </p:spTree>
    <p:extLst>
      <p:ext uri="{BB962C8B-B14F-4D97-AF65-F5344CB8AC3E}">
        <p14:creationId xmlns:p14="http://schemas.microsoft.com/office/powerpoint/2010/main" val="16634860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BEBED-42AE-4316-9F68-3207D8D5F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Изводи и препоръки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23234-19EB-4EE0-8E37-0E96D7847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1571" y="1397786"/>
            <a:ext cx="10112229" cy="5032375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Математическите уроци трябва да се интересни и достъпни. Трябва да преобладават задачите, които могат да се изпълнят самостоятелно от ученика. В хода на урока, е добре да се включват повече ученици като отговарят на различни въпроси. При затруднения, трябва да се перифразира въпросът.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Учителят трябва да представи пред децата новите знания на достъпен език, да насочи тяхното внимание и мислене към разкриване на причинно-следствените връзки в задачите, да разкрие по интересен начин математическите понятия. 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C87680-A8C3-435C-A9BE-4BBEBC56E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131" y="83890"/>
            <a:ext cx="1902622" cy="139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1061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AE2B0-9B90-4FA6-BA2A-F8A941EE1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Изводи и препоръки</a:t>
            </a:r>
            <a:endParaRPr lang="bg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0C313-55FD-4706-8115-8CA5BEE88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 на всеки преподавател трябва да бъде личността на ученика и неговата лична успеваемост и напредък. Затова трябва да се търсят иновативни методи и технологии в учебния процес. Учителите да повишават редовно своята квалификация. Да се тръсят разнообразни средства и начини за повишаване на мотивацията за учене и успех.</a:t>
            </a:r>
          </a:p>
          <a:p>
            <a:endParaRPr lang="bg-B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9C00DE-7D12-44E7-BFAC-E0663128A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466" y="228387"/>
            <a:ext cx="2176081" cy="159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0429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A9266-4DAC-42E5-961F-B8AD477A4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bg-BG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bg-BG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за вниманието!</a:t>
            </a:r>
          </a:p>
          <a:p>
            <a:pPr marL="0" indent="0" algn="ctr">
              <a:buNone/>
            </a:pPr>
            <a:endParaRPr lang="bg-BG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bg-BG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Алина Русева – ст. експерт по математика в РУО – гр. Ловеч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ABE9D2-B046-4570-8871-4DB6CDFB6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7776" y="204163"/>
            <a:ext cx="3816991" cy="280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964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CD8A7-5E46-455B-91C0-EA390E43A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Ролята на учителя</a:t>
            </a:r>
            <a:endParaRPr lang="bg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7109F-CBD8-4A21-AD99-CDE52C546B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Учителите са тези, които имат задачата да реализират промяната чрез насочването на съдържанието на образованието към ключовите компетентности, чрез промяна на методите и подходите в класната стая, чрез промяна на отношението към училището и главно чрез насърчаване мотивацията за учене у своите ученици</a:t>
            </a:r>
            <a:r>
              <a:rPr lang="ru-RU" dirty="0"/>
              <a:t>.</a:t>
            </a:r>
            <a:endParaRPr lang="bg-BG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7FA2E10-DD73-481D-9ECF-7FD6E9D96ADF}"/>
              </a:ext>
            </a:extLst>
          </p:cNvPr>
          <p:cNvSpPr/>
          <p:nvPr/>
        </p:nvSpPr>
        <p:spPr>
          <a:xfrm>
            <a:off x="1686186" y="4538443"/>
            <a:ext cx="8660971" cy="1773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Промяната на фокуса от преподаване към активно учене променя ролята на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учителя, който от източник на информация се превръща в медиатор на информационния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поток в условията на променени взаимодействия в класната стая</a:t>
            </a:r>
            <a:endParaRPr kumimoji="0" lang="bg-BG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767266-1BFB-4CBE-9DCC-9AAE8F94FC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211" t="43228" r="40394" b="32772"/>
          <a:stretch/>
        </p:blipFill>
        <p:spPr>
          <a:xfrm>
            <a:off x="352123" y="44767"/>
            <a:ext cx="2242688" cy="164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277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511FE-895E-4584-85C5-CF1FFFCC4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ридобиване на ключови компетентности от учениците</a:t>
            </a:r>
            <a:endParaRPr lang="bg-BG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73112-E41A-491E-A735-D3E2046C77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Компетентности в областта на българския език (езикови компетентности);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Умения за общуване на чужди езици (комуникативни компетентности);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Математическа компетентност и основни компетентности в областта на природните науки и на технологиите;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Дигитална компетентност;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Умения за учене;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Социални и граждански компетентности;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Инициативност и предприемчивост;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Културна компетентност и умения за изразяване чрез творчество;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Умения за подкрепа на устойчивото развитие и за здравословен начин на живот и спорт;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125891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22927-D8A8-43F8-8248-529D77CB2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Математическа компетентност</a:t>
            </a:r>
            <a:endParaRPr lang="bg-BG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4DAF5-FB12-4560-8084-82607C76A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Формирането на математическа компетентност за етапа е на познавателно и комуникативно ниво, като се развие способността ученикът да прилага математически разсъждения за решаване на проблеми от други предметни области и от ежедневието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19DD25-3CC2-4869-9363-DFB0D3B1F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23" y="134224"/>
            <a:ext cx="2672492" cy="187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189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B4634-2E8B-4022-B432-B27A6218C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Математическа компетентност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AD65A-5C20-49D2-A1E7-579A4DE15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lnSpc>
                <a:spcPct val="16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Математическата компетентност относно необходимите знания по математика на този етап включва стабилно познаване на изучаваните рационални числа, мерки, мерни единици, геометрични фигури, основни действия и основни математически понятия, разбиране на математическите твърдения, както и отношение към въпросите, на които математиката може да предложи отговор</a:t>
            </a:r>
            <a:r>
              <a:rPr lang="ru-RU" dirty="0"/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C2D454-6531-47F4-BB78-B5A15EFC7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113" y="108743"/>
            <a:ext cx="2667000" cy="18383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1F2F60-2357-4DA5-A751-7593FCBF4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7253" y="230189"/>
            <a:ext cx="2468447" cy="146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787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6E0D9-2833-4D45-876C-E483493A3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Числа. Алгебра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DA46F-9BFE-4E29-A12E-A2E0B50C8B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Сравнява рационални числа и извършва действията събиране, изваждане, умножение, деление и степенуване (степен с естествен степенен показател, степен с цял показател); закръглява рационални числа с определена точност; умее да представя числата в стандартен запис. 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Пресмята числови изрази в множеството на рационалните числа. 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B802DB5-C912-4BD2-A40C-7B01B7BA05EE}"/>
              </a:ext>
            </a:extLst>
          </p:cNvPr>
          <p:cNvSpPr/>
          <p:nvPr/>
        </p:nvSpPr>
        <p:spPr>
          <a:xfrm>
            <a:off x="192505" y="230188"/>
            <a:ext cx="2415941" cy="1595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Знания, умения и отношения на ученик</a:t>
            </a:r>
            <a:endParaRPr kumimoji="0" lang="bg-B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0210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0990D-E020-4BE0-BBAB-1FFE07708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435" y="162044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Числа. Алгебра</a:t>
            </a:r>
            <a:endParaRPr lang="bg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E96DC-AE72-4FF2-800F-B23F34891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736" y="1652631"/>
            <a:ext cx="10238064" cy="4524332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Извършва действията (събиране, изваждане, умножение, деление и степенуване с цял степенен показател) с цели изрази, извършва тъждествени преобразувания с тях и пресмята стойност на цял израз. 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Решава линейни уравнения без параметър, уравнения, свеждащи се до линейни от вида и модулни уравнения от вида . 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Решава линейни неравенства с едно неизвестно без параметър.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EFA144-DBAD-45A5-85FE-CF7B16E0B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055" y="23133"/>
            <a:ext cx="2426418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578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D8B74-299D-4AB9-B827-311C70AA3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923" y="197345"/>
            <a:ext cx="10515600" cy="1325563"/>
          </a:xfrm>
        </p:spPr>
        <p:txBody>
          <a:bodyPr/>
          <a:lstStyle/>
          <a:p>
            <a:pPr algn="ctr"/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Фигури и тела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8C561-1BEF-49EF-B1D8-DABD81C0A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259" y="1357162"/>
            <a:ext cx="11026541" cy="550083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Знае основните равнинни геометрични фигури: триъгълник, четириъгълник, правилен многоъгълник и окръжност, техните елементи, видове, техни свойства и признаци и умее да ги прилага. 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 права призма, пирамида, прав кръгов цилиндър, прав кръгов конус, знае елементите и развивките им; познава сфера и кълбо и знае елементите им. 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F9852D-EBEC-4F84-ACCA-87CF96AC5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5585" y="4889488"/>
            <a:ext cx="2432515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7883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1447</Words>
  <Application>Microsoft Office PowerPoint</Application>
  <PresentationFormat>Widescreen</PresentationFormat>
  <Paragraphs>104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Wingdings</vt:lpstr>
      <vt:lpstr>Office Theme</vt:lpstr>
      <vt:lpstr>  Техники и модели на работа при изграждане на положителна образователна среда</vt:lpstr>
      <vt:lpstr>Ролята на учителя</vt:lpstr>
      <vt:lpstr> Ролята на учителя</vt:lpstr>
      <vt:lpstr>Придобиване на ключови компетентности от учениците</vt:lpstr>
      <vt:lpstr>Математическа компетентност</vt:lpstr>
      <vt:lpstr>Математическа компетентност</vt:lpstr>
      <vt:lpstr>Числа. Алгебра</vt:lpstr>
      <vt:lpstr>Числа. Алгебра</vt:lpstr>
      <vt:lpstr>Фигури и тела</vt:lpstr>
      <vt:lpstr>Фигури и тела</vt:lpstr>
      <vt:lpstr>Функции. Измерване</vt:lpstr>
      <vt:lpstr>Логически знания</vt:lpstr>
      <vt:lpstr>Елементи от вероятности и статистика</vt:lpstr>
      <vt:lpstr>Елементи от вероятности и статистика</vt:lpstr>
      <vt:lpstr>Моделиране</vt:lpstr>
      <vt:lpstr>Моделиране</vt:lpstr>
      <vt:lpstr>Метод или техника за работа</vt:lpstr>
      <vt:lpstr>Екипност</vt:lpstr>
      <vt:lpstr>Комуникацията</vt:lpstr>
      <vt:lpstr>Съвместни действия</vt:lpstr>
      <vt:lpstr>Подпомагане на различни инициативи и образователни програми</vt:lpstr>
      <vt:lpstr> Постигнати резултати</vt:lpstr>
      <vt:lpstr>Изводи и препоръки</vt:lpstr>
      <vt:lpstr>Изводи и препоръки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Техники и модели на работа при изграждане на положителна образователна среда</dc:title>
  <dc:creator>Алина Асенова (РУО - Ловеч)</dc:creator>
  <cp:lastModifiedBy>Алина Асенова (РУО - Ловеч)</cp:lastModifiedBy>
  <cp:revision>36</cp:revision>
  <dcterms:created xsi:type="dcterms:W3CDTF">2023-02-10T15:21:00Z</dcterms:created>
  <dcterms:modified xsi:type="dcterms:W3CDTF">2023-02-27T14:57:16Z</dcterms:modified>
</cp:coreProperties>
</file>