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85" r:id="rId4"/>
    <p:sldId id="286" r:id="rId5"/>
    <p:sldId id="287" r:id="rId6"/>
    <p:sldId id="288" r:id="rId7"/>
    <p:sldId id="289" r:id="rId8"/>
    <p:sldId id="291" r:id="rId9"/>
    <p:sldId id="292" r:id="rId10"/>
    <p:sldId id="293" r:id="rId11"/>
    <p:sldId id="294" r:id="rId12"/>
    <p:sldId id="295" r:id="rId13"/>
    <p:sldId id="296" r:id="rId14"/>
    <p:sldId id="297" r:id="rId15"/>
    <p:sldId id="298" r:id="rId16"/>
    <p:sldId id="299" r:id="rId17"/>
    <p:sldId id="283" r:id="rId18"/>
    <p:sldId id="258" r:id="rId19"/>
    <p:sldId id="259" r:id="rId20"/>
    <p:sldId id="260" r:id="rId21"/>
    <p:sldId id="261" r:id="rId22"/>
    <p:sldId id="263" r:id="rId23"/>
    <p:sldId id="262" r:id="rId24"/>
    <p:sldId id="264" r:id="rId25"/>
    <p:sldId id="265" r:id="rId26"/>
    <p:sldId id="266" r:id="rId27"/>
    <p:sldId id="267" r:id="rId28"/>
    <p:sldId id="268" r:id="rId29"/>
    <p:sldId id="269" r:id="rId30"/>
    <p:sldId id="270" r:id="rId31"/>
    <p:sldId id="271" r:id="rId32"/>
    <p:sldId id="272" r:id="rId33"/>
    <p:sldId id="273" r:id="rId34"/>
    <p:sldId id="275" r:id="rId35"/>
    <p:sldId id="276" r:id="rId36"/>
    <p:sldId id="277" r:id="rId37"/>
    <p:sldId id="279" r:id="rId38"/>
    <p:sldId id="278" r:id="rId39"/>
    <p:sldId id="281" r:id="rId40"/>
    <p:sldId id="280" r:id="rId41"/>
    <p:sldId id="290" r:id="rId4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E4A031-F3DF-432E-969D-3625A7C0780E}">
          <p14:sldIdLst>
            <p14:sldId id="257"/>
            <p14:sldId id="282"/>
            <p14:sldId id="285"/>
            <p14:sldId id="286"/>
            <p14:sldId id="287"/>
          </p14:sldIdLst>
        </p14:section>
        <p14:section name="Untitled Section" id="{C97FEFBF-19BE-4212-AB3B-3F1B368C7D62}">
          <p14:sldIdLst>
            <p14:sldId id="288"/>
            <p14:sldId id="289"/>
            <p14:sldId id="291"/>
            <p14:sldId id="292"/>
            <p14:sldId id="293"/>
            <p14:sldId id="294"/>
            <p14:sldId id="295"/>
            <p14:sldId id="296"/>
            <p14:sldId id="297"/>
            <p14:sldId id="298"/>
            <p14:sldId id="299"/>
            <p14:sldId id="283"/>
            <p14:sldId id="258"/>
            <p14:sldId id="259"/>
            <p14:sldId id="260"/>
            <p14:sldId id="261"/>
            <p14:sldId id="263"/>
            <p14:sldId id="262"/>
            <p14:sldId id="264"/>
            <p14:sldId id="265"/>
            <p14:sldId id="266"/>
            <p14:sldId id="267"/>
            <p14:sldId id="268"/>
            <p14:sldId id="269"/>
            <p14:sldId id="270"/>
            <p14:sldId id="271"/>
            <p14:sldId id="272"/>
            <p14:sldId id="273"/>
            <p14:sldId id="275"/>
            <p14:sldId id="276"/>
            <p14:sldId id="277"/>
            <p14:sldId id="279"/>
            <p14:sldId id="278"/>
            <p14:sldId id="281"/>
            <p14:sldId id="280"/>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114" d="100"/>
          <a:sy n="114" d="100"/>
        </p:scale>
        <p:origin x="18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F750-B1F4-4E95-A38D-D02E85746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67CBF59F-E4EE-44B6-91B2-FF711327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5F2A50B9-BA62-4F58-917D-054658BEAA43}"/>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5" name="Footer Placeholder 4">
            <a:extLst>
              <a:ext uri="{FF2B5EF4-FFF2-40B4-BE49-F238E27FC236}">
                <a16:creationId xmlns:a16="http://schemas.microsoft.com/office/drawing/2014/main" id="{4661B94C-CFAB-4A5E-A147-EC4B5177A2DA}"/>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ECBB9B0-1CC5-450C-A790-D7F351E015A1}"/>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342425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4FD9-6F83-4CF0-ABBC-7E8A6EC534AC}"/>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3081E9BE-E1F1-4144-9B19-6404A2A65D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ADCF17E6-FBD8-4CBC-9CF0-AC80C555B33F}"/>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5" name="Footer Placeholder 4">
            <a:extLst>
              <a:ext uri="{FF2B5EF4-FFF2-40B4-BE49-F238E27FC236}">
                <a16:creationId xmlns:a16="http://schemas.microsoft.com/office/drawing/2014/main" id="{2AA114F5-A6E0-49CF-A54E-7841F23B91B1}"/>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014766E-2798-4092-8558-32E7455A6AD4}"/>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74381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2ABBD-28AC-4C3C-ACB6-48FE90D711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2B2A97CE-5A5A-499E-85E7-B433DB0266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F75E621-F671-4D5A-84EA-53FF59EF20E2}"/>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5" name="Footer Placeholder 4">
            <a:extLst>
              <a:ext uri="{FF2B5EF4-FFF2-40B4-BE49-F238E27FC236}">
                <a16:creationId xmlns:a16="http://schemas.microsoft.com/office/drawing/2014/main" id="{8FFF8074-58D0-4AF5-A50E-95D3DB3FFD11}"/>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7EAD40E-FD1C-4295-8CF5-2604B30626CE}"/>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225910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D339-8BC7-4560-B354-8CA55B8C75F0}"/>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15D93A9A-9417-458A-B4E5-98E0936653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960ADF7-E6CE-4F4A-8184-923F8F291124}"/>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5" name="Footer Placeholder 4">
            <a:extLst>
              <a:ext uri="{FF2B5EF4-FFF2-40B4-BE49-F238E27FC236}">
                <a16:creationId xmlns:a16="http://schemas.microsoft.com/office/drawing/2014/main" id="{4CA4F2DC-FECC-43DD-A39B-22659BF1E470}"/>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00CC77AB-11AB-4638-A0EB-C240A657EBF7}"/>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250667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9D0A-90D2-4CAD-89B8-F7A9AC89D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D8720F61-CAE7-4415-8DE3-9F8FFA8B8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4416D8-FEFF-4B41-BFB6-8BAEF0CBE7E2}"/>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5" name="Footer Placeholder 4">
            <a:extLst>
              <a:ext uri="{FF2B5EF4-FFF2-40B4-BE49-F238E27FC236}">
                <a16:creationId xmlns:a16="http://schemas.microsoft.com/office/drawing/2014/main" id="{3DD877F4-9FDD-4C1E-B21C-EDEDC58F1021}"/>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2AC569B8-35CD-4967-993B-5F59E391ED0E}"/>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154452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571B-219E-496B-89C1-C8CDD332BF34}"/>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72207F08-98DD-41C9-9F40-B05E17D33A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B9AB028B-1BAE-4412-B260-41F627B670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701493AD-037B-4CD3-AF49-21AE80001E0F}"/>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6" name="Footer Placeholder 5">
            <a:extLst>
              <a:ext uri="{FF2B5EF4-FFF2-40B4-BE49-F238E27FC236}">
                <a16:creationId xmlns:a16="http://schemas.microsoft.com/office/drawing/2014/main" id="{FAEA8954-1CF7-4970-A71B-E28AF29F1DC0}"/>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97ABD6A6-C6CA-42D2-AB23-EEB8D0F3571F}"/>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197296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7829-C88C-4C7D-B0B2-6C57C4439C8A}"/>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807B7172-28F3-4CC1-9393-71ABC2D86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F3A65E-36FE-486F-B497-3A6F95F109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79D4E7A6-2024-406B-B5CA-03CA455EF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76155-4182-4D4D-881D-7DE1B17459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2172868E-7936-4074-B446-7582623ADD9D}"/>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8" name="Footer Placeholder 7">
            <a:extLst>
              <a:ext uri="{FF2B5EF4-FFF2-40B4-BE49-F238E27FC236}">
                <a16:creationId xmlns:a16="http://schemas.microsoft.com/office/drawing/2014/main" id="{D06BC4F1-80CE-47F0-90A1-2F4524DA4CA9}"/>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823D9591-66E4-45CC-B8B4-18E583FA401F}"/>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278218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6809-52B9-45F6-AA11-7CCA409F67FB}"/>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616CFFBA-8492-4799-82DA-85245A1D6C34}"/>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4" name="Footer Placeholder 3">
            <a:extLst>
              <a:ext uri="{FF2B5EF4-FFF2-40B4-BE49-F238E27FC236}">
                <a16:creationId xmlns:a16="http://schemas.microsoft.com/office/drawing/2014/main" id="{53F860FB-0A52-4252-99D2-212FE8A020C9}"/>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32C17D63-1EA3-4C07-8332-0C904B94DD09}"/>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143836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FCA0A-21A9-45C3-8FA6-60BE26424E59}"/>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3" name="Footer Placeholder 2">
            <a:extLst>
              <a:ext uri="{FF2B5EF4-FFF2-40B4-BE49-F238E27FC236}">
                <a16:creationId xmlns:a16="http://schemas.microsoft.com/office/drawing/2014/main" id="{1EAACEAF-14E0-43FF-9433-C8C4916FB2A4}"/>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38B93B91-0220-4537-8047-5DC3A5977BE9}"/>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209283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0F72-9539-494B-A8BE-D33F6873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C89DB1A7-A2B4-4DAB-8ABB-77916C58B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130AF62A-1A3A-4F3A-87D1-639BCBE46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8DD8D3-8C26-446B-9DD1-0052883769CF}"/>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6" name="Footer Placeholder 5">
            <a:extLst>
              <a:ext uri="{FF2B5EF4-FFF2-40B4-BE49-F238E27FC236}">
                <a16:creationId xmlns:a16="http://schemas.microsoft.com/office/drawing/2014/main" id="{356C44A4-A2DE-4D8A-857C-E5F6E55E472F}"/>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5E9B4B68-19C9-4DA0-BEBE-AD1ADCB3BE27}"/>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249803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6934-CE63-4656-AE48-533EE3578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25FD0DE2-57EA-4044-952B-F7EAB721C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A4570051-C0B2-4A43-9174-5693AD878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9A6989-6424-43BC-866A-724609089C6C}"/>
              </a:ext>
            </a:extLst>
          </p:cNvPr>
          <p:cNvSpPr>
            <a:spLocks noGrp="1"/>
          </p:cNvSpPr>
          <p:nvPr>
            <p:ph type="dt" sz="half" idx="10"/>
          </p:nvPr>
        </p:nvSpPr>
        <p:spPr/>
        <p:txBody>
          <a:bodyPr/>
          <a:lstStyle/>
          <a:p>
            <a:fld id="{4BB5D89A-5563-43F3-A45E-F7D379F12BCF}" type="datetimeFigureOut">
              <a:rPr lang="bg-BG" smtClean="0"/>
              <a:t>14.2.2023 г.</a:t>
            </a:fld>
            <a:endParaRPr lang="bg-BG"/>
          </a:p>
        </p:txBody>
      </p:sp>
      <p:sp>
        <p:nvSpPr>
          <p:cNvPr id="6" name="Footer Placeholder 5">
            <a:extLst>
              <a:ext uri="{FF2B5EF4-FFF2-40B4-BE49-F238E27FC236}">
                <a16:creationId xmlns:a16="http://schemas.microsoft.com/office/drawing/2014/main" id="{4A0981CD-0503-4D77-935B-943599DF3348}"/>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5736D541-E243-437E-8794-219FDE6072F1}"/>
              </a:ext>
            </a:extLst>
          </p:cNvPr>
          <p:cNvSpPr>
            <a:spLocks noGrp="1"/>
          </p:cNvSpPr>
          <p:nvPr>
            <p:ph type="sldNum" sz="quarter" idx="12"/>
          </p:nvPr>
        </p:nvSpPr>
        <p:spPr/>
        <p:txBody>
          <a:bodyPr/>
          <a:lstStyle/>
          <a:p>
            <a:fld id="{C8308B96-959D-430B-9CF9-1FC8C67B1D1C}" type="slidenum">
              <a:rPr lang="bg-BG" smtClean="0"/>
              <a:t>‹#›</a:t>
            </a:fld>
            <a:endParaRPr lang="bg-BG"/>
          </a:p>
        </p:txBody>
      </p:sp>
    </p:spTree>
    <p:extLst>
      <p:ext uri="{BB962C8B-B14F-4D97-AF65-F5344CB8AC3E}">
        <p14:creationId xmlns:p14="http://schemas.microsoft.com/office/powerpoint/2010/main" val="421385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311EA-E88B-48A6-9680-93DC4080C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41D449AA-F4DE-4E40-9B7C-029B46061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F566F650-C54A-4358-A15A-39643969F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5D89A-5563-43F3-A45E-F7D379F12BCF}" type="datetimeFigureOut">
              <a:rPr lang="bg-BG" smtClean="0"/>
              <a:t>14.2.2023 г.</a:t>
            </a:fld>
            <a:endParaRPr lang="bg-BG"/>
          </a:p>
        </p:txBody>
      </p:sp>
      <p:sp>
        <p:nvSpPr>
          <p:cNvPr id="5" name="Footer Placeholder 4">
            <a:extLst>
              <a:ext uri="{FF2B5EF4-FFF2-40B4-BE49-F238E27FC236}">
                <a16:creationId xmlns:a16="http://schemas.microsoft.com/office/drawing/2014/main" id="{4F52E77C-2485-422D-A6EB-8FE849C00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a:extLst>
              <a:ext uri="{FF2B5EF4-FFF2-40B4-BE49-F238E27FC236}">
                <a16:creationId xmlns:a16="http://schemas.microsoft.com/office/drawing/2014/main" id="{C55DFC32-B70D-4289-A5F1-A77D984C6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08B96-959D-430B-9CF9-1FC8C67B1D1C}" type="slidenum">
              <a:rPr lang="bg-BG" smtClean="0"/>
              <a:t>‹#›</a:t>
            </a:fld>
            <a:endParaRPr lang="bg-BG"/>
          </a:p>
        </p:txBody>
      </p:sp>
    </p:spTree>
    <p:extLst>
      <p:ext uri="{BB962C8B-B14F-4D97-AF65-F5344CB8AC3E}">
        <p14:creationId xmlns:p14="http://schemas.microsoft.com/office/powerpoint/2010/main" val="361271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repodavame.bg/kreativnost/" TargetMode="External"/><Relationship Id="rId2" Type="http://schemas.openxmlformats.org/officeDocument/2006/relationships/hyperlink" Target="https://prepodavame.bg/umenie-za-uchene/" TargetMode="External"/><Relationship Id="rId1" Type="http://schemas.openxmlformats.org/officeDocument/2006/relationships/slideLayout" Target="../slideLayouts/slideLayout2.xml"/><Relationship Id="rId6" Type="http://schemas.openxmlformats.org/officeDocument/2006/relationships/hyperlink" Target="https://prepodavame.bg/kritichesko-mislene/" TargetMode="External"/><Relationship Id="rId5" Type="http://schemas.openxmlformats.org/officeDocument/2006/relationships/hyperlink" Target="https://prepodavame.bg/rabota-v-ekip/" TargetMode="External"/><Relationship Id="rId4" Type="http://schemas.openxmlformats.org/officeDocument/2006/relationships/hyperlink" Target="https://prepodavame.bg/komunikatsionni-umeni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C214-D3E7-4884-B0F1-E6DA82951251}"/>
              </a:ext>
            </a:extLst>
          </p:cNvPr>
          <p:cNvSpPr>
            <a:spLocks noGrp="1"/>
          </p:cNvSpPr>
          <p:nvPr>
            <p:ph type="title"/>
          </p:nvPr>
        </p:nvSpPr>
        <p:spPr/>
        <p:txBody>
          <a:bodyPr>
            <a:normAutofit/>
          </a:bodyPr>
          <a:lstStyle/>
          <a:p>
            <a:pPr algn="ctr"/>
            <a:r>
              <a:rPr lang="bg-BG" sz="3200" b="1" dirty="0">
                <a:latin typeface="Times New Roman" panose="02020603050405020304" pitchFamily="18" charset="0"/>
                <a:cs typeface="Times New Roman" panose="02020603050405020304" pitchFamily="18" charset="0"/>
              </a:rPr>
              <a:t>ЗА ПРЕХОДА ОТ ЗНАНИЯ КЪМ УМЕНИЯ</a:t>
            </a:r>
          </a:p>
        </p:txBody>
      </p:sp>
      <p:pic>
        <p:nvPicPr>
          <p:cNvPr id="4" name="Content Placeholder 3">
            <a:extLst>
              <a:ext uri="{FF2B5EF4-FFF2-40B4-BE49-F238E27FC236}">
                <a16:creationId xmlns:a16="http://schemas.microsoft.com/office/drawing/2014/main" id="{7BACE189-A968-4778-9B4F-3DCA2161BDC4}"/>
              </a:ext>
            </a:extLst>
          </p:cNvPr>
          <p:cNvPicPr>
            <a:picLocks noGrp="1" noChangeAspect="1"/>
          </p:cNvPicPr>
          <p:nvPr>
            <p:ph idx="1"/>
          </p:nvPr>
        </p:nvPicPr>
        <p:blipFill rotWithShape="1">
          <a:blip r:embed="rId2"/>
          <a:srcRect l="37640" t="33696" r="38594" b="35841"/>
          <a:stretch/>
        </p:blipFill>
        <p:spPr>
          <a:xfrm>
            <a:off x="3235265" y="1857675"/>
            <a:ext cx="5721469" cy="4125359"/>
          </a:xfrm>
          <a:prstGeom prst="rect">
            <a:avLst/>
          </a:prstGeom>
        </p:spPr>
      </p:pic>
    </p:spTree>
    <p:extLst>
      <p:ext uri="{BB962C8B-B14F-4D97-AF65-F5344CB8AC3E}">
        <p14:creationId xmlns:p14="http://schemas.microsoft.com/office/powerpoint/2010/main" val="38953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C97E-B1F7-437C-B445-1F205BEFD6D9}"/>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Функции. Измерване</a:t>
            </a:r>
          </a:p>
        </p:txBody>
      </p:sp>
      <p:sp>
        <p:nvSpPr>
          <p:cNvPr id="3" name="Content Placeholder 2">
            <a:extLst>
              <a:ext uri="{FF2B5EF4-FFF2-40B4-BE49-F238E27FC236}">
                <a16:creationId xmlns:a16="http://schemas.microsoft.com/office/drawing/2014/main" id="{422D2A7B-99AB-4279-847D-670308E0B329}"/>
              </a:ext>
            </a:extLst>
          </p:cNvPr>
          <p:cNvSpPr>
            <a:spLocks noGrp="1"/>
          </p:cNvSpPr>
          <p:nvPr>
            <p:ph idx="1"/>
          </p:nvPr>
        </p:nvSpPr>
        <p:spPr>
          <a:xfrm>
            <a:off x="577515" y="1078029"/>
            <a:ext cx="10776285" cy="6131293"/>
          </a:xfrm>
        </p:spPr>
        <p:txBody>
          <a:bodyPr>
            <a:normAutofit fontScale="85000" lnSpcReduction="10000"/>
          </a:bodyPr>
          <a:lstStyle/>
          <a:p>
            <a:pPr>
              <a:lnSpc>
                <a:spcPct val="150000"/>
              </a:lnSpc>
            </a:pPr>
            <a:r>
              <a:rPr lang="ru-RU" dirty="0">
                <a:latin typeface="Times New Roman" panose="02020603050405020304" pitchFamily="18" charset="0"/>
                <a:cs typeface="Times New Roman" panose="02020603050405020304" pitchFamily="18" charset="0"/>
              </a:rPr>
              <a:t>Знае:</a:t>
            </a:r>
          </a:p>
          <a:p>
            <a:pPr marL="0" indent="0">
              <a:lnSpc>
                <a:spcPct val="150000"/>
              </a:lnSpc>
              <a:buNone/>
            </a:pPr>
            <a:r>
              <a:rPr lang="ru-RU" dirty="0">
                <a:latin typeface="Times New Roman" panose="02020603050405020304" pitchFamily="18" charset="0"/>
                <a:cs typeface="Times New Roman" panose="02020603050405020304" pitchFamily="18" charset="0"/>
              </a:rPr>
              <a:t> - понятието числова функция, начини на задаване; </a:t>
            </a:r>
          </a:p>
          <a:p>
            <a:pPr marL="0" indent="0">
              <a:lnSpc>
                <a:spcPct val="150000"/>
              </a:lnSpc>
              <a:buNone/>
            </a:pPr>
            <a:r>
              <a:rPr lang="ru-RU" dirty="0">
                <a:latin typeface="Times New Roman" panose="02020603050405020304" pitchFamily="18" charset="0"/>
                <a:cs typeface="Times New Roman" panose="02020603050405020304" pitchFamily="18" charset="0"/>
              </a:rPr>
              <a:t> - понятията линейна и квадратна функция; </a:t>
            </a:r>
          </a:p>
          <a:p>
            <a:pPr marL="0" indent="0">
              <a:lnSpc>
                <a:spcPct val="150000"/>
              </a:lnSpc>
              <a:buNone/>
            </a:pPr>
            <a:r>
              <a:rPr lang="ru-RU" dirty="0">
                <a:latin typeface="Times New Roman" panose="02020603050405020304" pitchFamily="18" charset="0"/>
                <a:cs typeface="Times New Roman" panose="02020603050405020304" pitchFamily="18" charset="0"/>
              </a:rPr>
              <a:t> - свойства на линейната и на квадратната функция (монотонност, най-голяма и най-малка стойност). </a:t>
            </a:r>
          </a:p>
          <a:p>
            <a:pPr>
              <a:lnSpc>
                <a:spcPct val="150000"/>
              </a:lnSpc>
            </a:pPr>
            <a:r>
              <a:rPr lang="ru-RU" dirty="0">
                <a:latin typeface="Times New Roman" panose="02020603050405020304" pitchFamily="18" charset="0"/>
                <a:cs typeface="Times New Roman" panose="02020603050405020304" pitchFamily="18" charset="0"/>
              </a:rPr>
              <a:t>Умее да построява графики на линейна и квадратна функция.</a:t>
            </a:r>
          </a:p>
          <a:p>
            <a:pPr>
              <a:lnSpc>
                <a:spcPct val="150000"/>
              </a:lnSpc>
            </a:pPr>
            <a:r>
              <a:rPr lang="ru-RU" dirty="0">
                <a:latin typeface="Times New Roman" panose="02020603050405020304" pitchFamily="18" charset="0"/>
                <a:cs typeface="Times New Roman" panose="02020603050405020304" pitchFamily="18" charset="0"/>
              </a:rPr>
              <a:t>Пресмята стойности на: </a:t>
            </a:r>
          </a:p>
          <a:p>
            <a:pPr>
              <a:lnSpc>
                <a:spcPct val="150000"/>
              </a:lnSpc>
              <a:buFontTx/>
              <a:buChar char="-"/>
            </a:pPr>
            <a:r>
              <a:rPr lang="ru-RU" dirty="0">
                <a:latin typeface="Times New Roman" panose="02020603050405020304" pitchFamily="18" charset="0"/>
                <a:cs typeface="Times New Roman" panose="02020603050405020304" pitchFamily="18" charset="0"/>
              </a:rPr>
              <a:t>изучените рационални функции и на аргумента им; </a:t>
            </a:r>
          </a:p>
          <a:p>
            <a:pPr>
              <a:lnSpc>
                <a:spcPct val="150000"/>
              </a:lnSpc>
              <a:buFontTx/>
              <a:buChar char="-"/>
            </a:pPr>
            <a:r>
              <a:rPr lang="ru-RU" dirty="0">
                <a:latin typeface="Times New Roman" panose="02020603050405020304" pitchFamily="18" charset="0"/>
                <a:cs typeface="Times New Roman" panose="02020603050405020304" pitchFamily="18" charset="0"/>
              </a:rPr>
              <a:t>тригонометрични функции при зададен аргумент и на аргумента при зададена стойност на тригонометричната функция (за ъглите 30 ° , 45 ° , 60 ° ). </a:t>
            </a:r>
          </a:p>
        </p:txBody>
      </p:sp>
      <p:pic>
        <p:nvPicPr>
          <p:cNvPr id="4" name="Picture 3">
            <a:extLst>
              <a:ext uri="{FF2B5EF4-FFF2-40B4-BE49-F238E27FC236}">
                <a16:creationId xmlns:a16="http://schemas.microsoft.com/office/drawing/2014/main" id="{6D0C35DD-DEEC-4E4A-BDCC-77689E00A5A5}"/>
              </a:ext>
            </a:extLst>
          </p:cNvPr>
          <p:cNvPicPr>
            <a:picLocks noChangeAspect="1"/>
          </p:cNvPicPr>
          <p:nvPr/>
        </p:nvPicPr>
        <p:blipFill>
          <a:blip r:embed="rId2"/>
          <a:stretch>
            <a:fillRect/>
          </a:stretch>
        </p:blipFill>
        <p:spPr>
          <a:xfrm>
            <a:off x="9181970" y="713127"/>
            <a:ext cx="2432515" cy="1603387"/>
          </a:xfrm>
          <a:prstGeom prst="rect">
            <a:avLst/>
          </a:prstGeom>
        </p:spPr>
      </p:pic>
    </p:spTree>
    <p:extLst>
      <p:ext uri="{BB962C8B-B14F-4D97-AF65-F5344CB8AC3E}">
        <p14:creationId xmlns:p14="http://schemas.microsoft.com/office/powerpoint/2010/main" val="13655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4C87-2509-4A19-A2A1-9BF1891C2385}"/>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Функции. Измерване</a:t>
            </a:r>
          </a:p>
        </p:txBody>
      </p:sp>
      <p:sp>
        <p:nvSpPr>
          <p:cNvPr id="3" name="Content Placeholder 2">
            <a:extLst>
              <a:ext uri="{FF2B5EF4-FFF2-40B4-BE49-F238E27FC236}">
                <a16:creationId xmlns:a16="http://schemas.microsoft.com/office/drawing/2014/main" id="{52E22E74-70E6-42E8-93EC-E11553C8C355}"/>
              </a:ext>
            </a:extLst>
          </p:cNvPr>
          <p:cNvSpPr>
            <a:spLocks noGrp="1"/>
          </p:cNvSpPr>
          <p:nvPr>
            <p:ph idx="1"/>
          </p:nvPr>
        </p:nvSpPr>
        <p:spPr/>
        <p:txBody>
          <a:bodyPr>
            <a:normAutofit fontScale="92500" lnSpcReduction="20000"/>
          </a:bodyPr>
          <a:lstStyle/>
          <a:p>
            <a:pPr algn="just">
              <a:lnSpc>
                <a:spcPct val="150000"/>
              </a:lnSpc>
            </a:pPr>
            <a:r>
              <a:rPr lang="ru-RU" dirty="0">
                <a:latin typeface="Times New Roman" panose="02020603050405020304" pitchFamily="18" charset="0"/>
                <a:cs typeface="Times New Roman" panose="02020603050405020304" pitchFamily="18" charset="0"/>
              </a:rPr>
              <a:t>Прилага формулите за:</a:t>
            </a:r>
          </a:p>
          <a:p>
            <a:pPr marL="0" indent="0" algn="just">
              <a:lnSpc>
                <a:spcPct val="150000"/>
              </a:lnSpc>
              <a:buNone/>
            </a:pPr>
            <a:r>
              <a:rPr lang="ru-RU" dirty="0">
                <a:latin typeface="Times New Roman" panose="02020603050405020304" pitchFamily="18" charset="0"/>
                <a:cs typeface="Times New Roman" panose="02020603050405020304" pitchFamily="18" charset="0"/>
              </a:rPr>
              <a:t> - лица на равнинни фигури;</a:t>
            </a:r>
          </a:p>
          <a:p>
            <a:pPr marL="0" indent="0" algn="just">
              <a:lnSpc>
                <a:spcPct val="150000"/>
              </a:lnSpc>
              <a:buNone/>
            </a:pPr>
            <a:r>
              <a:rPr lang="ru-RU" dirty="0">
                <a:latin typeface="Times New Roman" panose="02020603050405020304" pitchFamily="18" charset="0"/>
                <a:cs typeface="Times New Roman" panose="02020603050405020304" pitchFamily="18" charset="0"/>
              </a:rPr>
              <a:t> - лица на повърхнини и обеми на права призма, пирамида, цилиндър, конус, сфера и кълбо.</a:t>
            </a:r>
          </a:p>
          <a:p>
            <a:pPr algn="just">
              <a:lnSpc>
                <a:spcPct val="150000"/>
              </a:lnSpc>
            </a:pPr>
            <a:r>
              <a:rPr lang="ru-RU" dirty="0">
                <a:latin typeface="Times New Roman" panose="02020603050405020304" pitchFamily="18" charset="0"/>
                <a:cs typeface="Times New Roman" panose="02020603050405020304" pitchFamily="18" charset="0"/>
              </a:rPr>
              <a:t>Конструира числова редица по дадено правило; </a:t>
            </a:r>
          </a:p>
          <a:p>
            <a:pPr algn="just">
              <a:lnSpc>
                <a:spcPct val="150000"/>
              </a:lnSpc>
            </a:pPr>
            <a:r>
              <a:rPr lang="ru-RU" dirty="0">
                <a:latin typeface="Times New Roman" panose="02020603050405020304" pitchFamily="18" charset="0"/>
                <a:cs typeface="Times New Roman" panose="02020603050405020304" pitchFamily="18" charset="0"/>
              </a:rPr>
              <a:t>Знае аритметична и геометрична прогресия и техните свойства;</a:t>
            </a:r>
          </a:p>
          <a:p>
            <a:pPr algn="just">
              <a:lnSpc>
                <a:spcPct val="150000"/>
              </a:lnSpc>
            </a:pPr>
            <a:r>
              <a:rPr lang="ru-RU" dirty="0">
                <a:latin typeface="Times New Roman" panose="02020603050405020304" pitchFamily="18" charset="0"/>
                <a:cs typeface="Times New Roman" panose="02020603050405020304" pitchFamily="18" charset="0"/>
              </a:rPr>
              <a:t> Решава практически задачи, свързани със сложна лихва.</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FB643C2-543F-4CF2-A76D-E450ADC10F8C}"/>
              </a:ext>
            </a:extLst>
          </p:cNvPr>
          <p:cNvPicPr>
            <a:picLocks noChangeAspect="1"/>
          </p:cNvPicPr>
          <p:nvPr/>
        </p:nvPicPr>
        <p:blipFill>
          <a:blip r:embed="rId2"/>
          <a:stretch>
            <a:fillRect/>
          </a:stretch>
        </p:blipFill>
        <p:spPr>
          <a:xfrm>
            <a:off x="9140686" y="956463"/>
            <a:ext cx="2438611" cy="1603387"/>
          </a:xfrm>
          <a:prstGeom prst="rect">
            <a:avLst/>
          </a:prstGeom>
        </p:spPr>
      </p:pic>
    </p:spTree>
    <p:extLst>
      <p:ext uri="{BB962C8B-B14F-4D97-AF65-F5344CB8AC3E}">
        <p14:creationId xmlns:p14="http://schemas.microsoft.com/office/powerpoint/2010/main" val="58084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0756-6F8A-4442-85B0-924A6F7B43DA}"/>
              </a:ext>
            </a:extLst>
          </p:cNvPr>
          <p:cNvSpPr>
            <a:spLocks noGrp="1"/>
          </p:cNvSpPr>
          <p:nvPr>
            <p:ph type="title"/>
          </p:nvPr>
        </p:nvSpPr>
        <p:spPr>
          <a:xfrm>
            <a:off x="838200" y="138911"/>
            <a:ext cx="10515600" cy="1325563"/>
          </a:xfrm>
        </p:spPr>
        <p:txBody>
          <a:bodyPr/>
          <a:lstStyle/>
          <a:p>
            <a:pPr algn="ctr"/>
            <a:r>
              <a:rPr lang="bg-BG" dirty="0">
                <a:latin typeface="Times New Roman" panose="02020603050405020304" pitchFamily="18" charset="0"/>
                <a:cs typeface="Times New Roman" panose="02020603050405020304" pitchFamily="18" charset="0"/>
              </a:rPr>
              <a:t>Логически знания</a:t>
            </a:r>
          </a:p>
        </p:txBody>
      </p:sp>
      <p:sp>
        <p:nvSpPr>
          <p:cNvPr id="3" name="Content Placeholder 2">
            <a:extLst>
              <a:ext uri="{FF2B5EF4-FFF2-40B4-BE49-F238E27FC236}">
                <a16:creationId xmlns:a16="http://schemas.microsoft.com/office/drawing/2014/main" id="{6FF39174-B047-4C00-99B1-2527C7CC40C8}"/>
              </a:ext>
            </a:extLst>
          </p:cNvPr>
          <p:cNvSpPr>
            <a:spLocks noGrp="1"/>
          </p:cNvSpPr>
          <p:nvPr>
            <p:ph idx="1"/>
          </p:nvPr>
        </p:nvSpPr>
        <p:spPr>
          <a:xfrm>
            <a:off x="510139" y="1299411"/>
            <a:ext cx="10843661" cy="5746282"/>
          </a:xfrm>
        </p:spPr>
        <p:txBody>
          <a:bodyPr>
            <a:normAutofit fontScale="77500" lnSpcReduction="20000"/>
          </a:bodyPr>
          <a:lstStyle/>
          <a:p>
            <a:pPr>
              <a:lnSpc>
                <a:spcPct val="170000"/>
              </a:lnSpc>
            </a:pPr>
            <a:r>
              <a:rPr lang="ru-RU" sz="3100" dirty="0">
                <a:latin typeface="Times New Roman" panose="02020603050405020304" pitchFamily="18" charset="0"/>
                <a:cs typeface="Times New Roman" panose="02020603050405020304" pitchFamily="18" charset="0"/>
              </a:rPr>
              <a:t>Разбира на конкретно ниво смисъла на логическите съюзи </a:t>
            </a:r>
            <a:r>
              <a:rPr lang="bg-BG" sz="3100" noProof="1">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и</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„или</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ако ..., то ...</a:t>
            </a:r>
            <a:r>
              <a:rPr lang="bg-BG" sz="3100" dirty="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отрицанието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не</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и на релациите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следва</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и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еквивалентност</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t>
            </a:r>
          </a:p>
          <a:p>
            <a:pPr>
              <a:lnSpc>
                <a:spcPct val="170000"/>
              </a:lnSpc>
            </a:pPr>
            <a:r>
              <a:rPr lang="ru-RU" sz="3100" dirty="0">
                <a:latin typeface="Times New Roman" panose="02020603050405020304" pitchFamily="18" charset="0"/>
                <a:cs typeface="Times New Roman" panose="02020603050405020304" pitchFamily="18" charset="0"/>
              </a:rPr>
              <a:t>Разбира на конкретно ниво смисъла на понятията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за всяко</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съществува</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необходимо условие</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достатъчно условие</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и </a:t>
            </a:r>
            <a:r>
              <a:rPr lang="bg-BG" sz="3100" noProof="1">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необходимо и достатъчно условие</a:t>
            </a:r>
            <a:r>
              <a:rPr lang="bg-BG" sz="3100"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t>
            </a:r>
          </a:p>
          <a:p>
            <a:pPr>
              <a:lnSpc>
                <a:spcPct val="170000"/>
              </a:lnSpc>
            </a:pPr>
            <a:r>
              <a:rPr lang="ru-RU" sz="3100" dirty="0">
                <a:latin typeface="Times New Roman" panose="02020603050405020304" pitchFamily="18" charset="0"/>
                <a:cs typeface="Times New Roman" panose="02020603050405020304" pitchFamily="18" charset="0"/>
              </a:rPr>
              <a:t>Прилага метода на еквивалентните преобразувания при решаване на уравнения, неравенства и системи.</a:t>
            </a:r>
          </a:p>
          <a:p>
            <a:pPr>
              <a:lnSpc>
                <a:spcPct val="170000"/>
              </a:lnSpc>
            </a:pPr>
            <a:r>
              <a:rPr lang="ru-RU" sz="3100" dirty="0">
                <a:latin typeface="Times New Roman" panose="02020603050405020304" pitchFamily="18" charset="0"/>
                <a:cs typeface="Times New Roman" panose="02020603050405020304" pitchFamily="18" charset="0"/>
              </a:rPr>
              <a:t>Разграничава еквивалентни от нееквивалентни преобразувания при решаване на ирационални уравнения. </a:t>
            </a:r>
          </a:p>
          <a:p>
            <a:endParaRPr lang="bg-BG" dirty="0"/>
          </a:p>
        </p:txBody>
      </p:sp>
      <p:pic>
        <p:nvPicPr>
          <p:cNvPr id="4" name="Picture 3">
            <a:extLst>
              <a:ext uri="{FF2B5EF4-FFF2-40B4-BE49-F238E27FC236}">
                <a16:creationId xmlns:a16="http://schemas.microsoft.com/office/drawing/2014/main" id="{22568C96-EF3F-4337-890C-11CC46CC53AE}"/>
              </a:ext>
            </a:extLst>
          </p:cNvPr>
          <p:cNvPicPr>
            <a:picLocks noChangeAspect="1"/>
          </p:cNvPicPr>
          <p:nvPr/>
        </p:nvPicPr>
        <p:blipFill>
          <a:blip r:embed="rId2"/>
          <a:stretch>
            <a:fillRect/>
          </a:stretch>
        </p:blipFill>
        <p:spPr>
          <a:xfrm>
            <a:off x="9759485" y="0"/>
            <a:ext cx="2432515" cy="1603387"/>
          </a:xfrm>
          <a:prstGeom prst="rect">
            <a:avLst/>
          </a:prstGeom>
        </p:spPr>
      </p:pic>
    </p:spTree>
    <p:extLst>
      <p:ext uri="{BB962C8B-B14F-4D97-AF65-F5344CB8AC3E}">
        <p14:creationId xmlns:p14="http://schemas.microsoft.com/office/powerpoint/2010/main" val="330528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91CC-57ED-46B1-B6E1-8383A0DDFB1B}"/>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Логически знания</a:t>
            </a:r>
            <a:endParaRPr lang="bg-BG" dirty="0"/>
          </a:p>
        </p:txBody>
      </p:sp>
      <p:sp>
        <p:nvSpPr>
          <p:cNvPr id="3" name="Content Placeholder 2">
            <a:extLst>
              <a:ext uri="{FF2B5EF4-FFF2-40B4-BE49-F238E27FC236}">
                <a16:creationId xmlns:a16="http://schemas.microsoft.com/office/drawing/2014/main" id="{247B31BB-08AF-4433-A50E-734D96780186}"/>
              </a:ext>
            </a:extLst>
          </p:cNvPr>
          <p:cNvSpPr>
            <a:spLocks noGrp="1"/>
          </p:cNvSpPr>
          <p:nvPr>
            <p:ph idx="1"/>
          </p:nvPr>
        </p:nvSpPr>
        <p:spPr/>
        <p:txBody>
          <a:bodyPr/>
          <a:lstStyle/>
          <a:p>
            <a:pPr algn="just">
              <a:lnSpc>
                <a:spcPct val="150000"/>
              </a:lnSpc>
            </a:pPr>
            <a:r>
              <a:rPr lang="ru-RU" dirty="0">
                <a:latin typeface="Times New Roman" panose="02020603050405020304" pitchFamily="18" charset="0"/>
                <a:cs typeface="Times New Roman" panose="02020603050405020304" pitchFamily="18" charset="0"/>
              </a:rPr>
              <a:t>Умее да конкретизира общовалидно твърдение и обосновава невярност на твърдение с контрапример. </a:t>
            </a:r>
          </a:p>
          <a:p>
            <a:pPr algn="just">
              <a:lnSpc>
                <a:spcPct val="150000"/>
              </a:lnSpc>
            </a:pPr>
            <a:r>
              <a:rPr lang="ru-RU" dirty="0">
                <a:latin typeface="Times New Roman" panose="02020603050405020304" pitchFamily="18" charset="0"/>
                <a:cs typeface="Times New Roman" panose="02020603050405020304" pitchFamily="18" charset="0"/>
              </a:rPr>
              <a:t>Образува на конкретно ниво отрицание на твърдение.</a:t>
            </a:r>
          </a:p>
          <a:p>
            <a:pPr algn="just">
              <a:lnSpc>
                <a:spcPct val="150000"/>
              </a:lnSpc>
            </a:pPr>
            <a:r>
              <a:rPr lang="ru-RU" dirty="0">
                <a:latin typeface="Times New Roman" panose="02020603050405020304" pitchFamily="18" charset="0"/>
                <a:cs typeface="Times New Roman" panose="02020603050405020304" pitchFamily="18" charset="0"/>
              </a:rPr>
              <a:t>Преценява вярност, рационалност и целесъобразност при избор в конкретна ситуация и обосновава изводи.</a:t>
            </a:r>
          </a:p>
          <a:p>
            <a:pPr algn="just">
              <a:lnSpc>
                <a:spcPct val="150000"/>
              </a:lnSpc>
            </a:pPr>
            <a:r>
              <a:rPr lang="ru-RU" dirty="0">
                <a:latin typeface="Times New Roman" panose="02020603050405020304" pitchFamily="18" charset="0"/>
                <a:cs typeface="Times New Roman" panose="02020603050405020304" pitchFamily="18" charset="0"/>
              </a:rPr>
              <a:t>Умее да декомпозира стереометрична задача на планиметрични.</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7AD51C2-E7AB-49BE-A744-3A9D2EC26ED5}"/>
              </a:ext>
            </a:extLst>
          </p:cNvPr>
          <p:cNvPicPr>
            <a:picLocks noChangeAspect="1"/>
          </p:cNvPicPr>
          <p:nvPr/>
        </p:nvPicPr>
        <p:blipFill>
          <a:blip r:embed="rId2"/>
          <a:stretch>
            <a:fillRect/>
          </a:stretch>
        </p:blipFill>
        <p:spPr>
          <a:xfrm>
            <a:off x="838200" y="154769"/>
            <a:ext cx="2432515" cy="1603387"/>
          </a:xfrm>
          <a:prstGeom prst="rect">
            <a:avLst/>
          </a:prstGeom>
        </p:spPr>
      </p:pic>
    </p:spTree>
    <p:extLst>
      <p:ext uri="{BB962C8B-B14F-4D97-AF65-F5344CB8AC3E}">
        <p14:creationId xmlns:p14="http://schemas.microsoft.com/office/powerpoint/2010/main" val="370183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4607-42D4-4226-AE08-D11CD3A69AD3}"/>
              </a:ext>
            </a:extLst>
          </p:cNvPr>
          <p:cNvSpPr>
            <a:spLocks noGrp="1"/>
          </p:cNvSpPr>
          <p:nvPr>
            <p:ph type="title"/>
          </p:nvPr>
        </p:nvSpPr>
        <p:spPr>
          <a:xfrm>
            <a:off x="838200" y="178227"/>
            <a:ext cx="10515600" cy="1325563"/>
          </a:xfrm>
        </p:spPr>
        <p:txBody>
          <a:bodyPr>
            <a:normAutofit/>
          </a:bodyPr>
          <a:lstStyle/>
          <a:p>
            <a:pPr algn="ctr"/>
            <a:r>
              <a:rPr lang="ru-RU" sz="4000" dirty="0">
                <a:latin typeface="Times New Roman" panose="02020603050405020304" pitchFamily="18" charset="0"/>
                <a:cs typeface="Times New Roman" panose="02020603050405020304" pitchFamily="18" charset="0"/>
              </a:rPr>
              <a:t>Елементи от вероятности и статистика</a:t>
            </a:r>
            <a:endParaRPr lang="bg-BG"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42927E-C2FD-47E8-A6B7-2A5CAC32D023}"/>
              </a:ext>
            </a:extLst>
          </p:cNvPr>
          <p:cNvSpPr>
            <a:spLocks noGrp="1"/>
          </p:cNvSpPr>
          <p:nvPr>
            <p:ph idx="1"/>
          </p:nvPr>
        </p:nvSpPr>
        <p:spPr>
          <a:xfrm>
            <a:off x="1078029" y="1132423"/>
            <a:ext cx="10275771" cy="5044540"/>
          </a:xfrm>
        </p:spPr>
        <p:txBody>
          <a:bodyPr>
            <a:noAutofit/>
          </a:bodyPr>
          <a:lstStyle/>
          <a:p>
            <a:pPr algn="just">
              <a:lnSpc>
                <a:spcPct val="170000"/>
              </a:lnSpc>
            </a:pPr>
            <a:r>
              <a:rPr lang="ru-RU" sz="2600" dirty="0">
                <a:latin typeface="Times New Roman" panose="02020603050405020304" pitchFamily="18" charset="0"/>
                <a:cs typeface="Times New Roman" panose="02020603050405020304" pitchFamily="18" charset="0"/>
              </a:rPr>
              <a:t>Знае понятието множество, операции и релации, свързани с него, и умее да ги прилага в практически задачи.</a:t>
            </a:r>
          </a:p>
          <a:p>
            <a:pPr algn="just">
              <a:lnSpc>
                <a:spcPct val="170000"/>
              </a:lnSpc>
            </a:pPr>
            <a:r>
              <a:rPr lang="ru-RU" sz="2600" dirty="0">
                <a:latin typeface="Times New Roman" panose="02020603050405020304" pitchFamily="18" charset="0"/>
                <a:cs typeface="Times New Roman" panose="02020603050405020304" pitchFamily="18" charset="0"/>
              </a:rPr>
              <a:t>Разграничава съединения без повторение в конкретна ситуация и ги пресмята по правилото за събиране, по правилото за умножение на възможности или по съответните формули. </a:t>
            </a:r>
          </a:p>
          <a:p>
            <a:pPr algn="just">
              <a:lnSpc>
                <a:spcPct val="170000"/>
              </a:lnSpc>
            </a:pPr>
            <a:r>
              <a:rPr lang="ru-RU" sz="2600" dirty="0">
                <a:latin typeface="Times New Roman" panose="02020603050405020304" pitchFamily="18" charset="0"/>
                <a:cs typeface="Times New Roman" panose="02020603050405020304" pitchFamily="18" charset="0"/>
              </a:rPr>
              <a:t>Знае понятието класическа вероятност и умее да пресмята класическа вероятност в практически задачи. </a:t>
            </a:r>
          </a:p>
        </p:txBody>
      </p:sp>
      <p:pic>
        <p:nvPicPr>
          <p:cNvPr id="4" name="Picture 3">
            <a:extLst>
              <a:ext uri="{FF2B5EF4-FFF2-40B4-BE49-F238E27FC236}">
                <a16:creationId xmlns:a16="http://schemas.microsoft.com/office/drawing/2014/main" id="{0EA12618-2D1A-402E-9A5E-24EDEFEA98E7}"/>
              </a:ext>
            </a:extLst>
          </p:cNvPr>
          <p:cNvPicPr>
            <a:picLocks noChangeAspect="1"/>
          </p:cNvPicPr>
          <p:nvPr/>
        </p:nvPicPr>
        <p:blipFill>
          <a:blip r:embed="rId2"/>
          <a:stretch>
            <a:fillRect/>
          </a:stretch>
        </p:blipFill>
        <p:spPr>
          <a:xfrm>
            <a:off x="144670" y="178227"/>
            <a:ext cx="1609244" cy="1060730"/>
          </a:xfrm>
          <a:prstGeom prst="rect">
            <a:avLst/>
          </a:prstGeom>
        </p:spPr>
      </p:pic>
    </p:spTree>
    <p:extLst>
      <p:ext uri="{BB962C8B-B14F-4D97-AF65-F5344CB8AC3E}">
        <p14:creationId xmlns:p14="http://schemas.microsoft.com/office/powerpoint/2010/main" val="303641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AC9A-F2C2-43A2-AD3D-03C55ABF21FA}"/>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Елементи от вероятности и статистика</a:t>
            </a:r>
            <a:endParaRPr lang="bg-BG" dirty="0"/>
          </a:p>
        </p:txBody>
      </p:sp>
      <p:sp>
        <p:nvSpPr>
          <p:cNvPr id="3" name="Content Placeholder 2">
            <a:extLst>
              <a:ext uri="{FF2B5EF4-FFF2-40B4-BE49-F238E27FC236}">
                <a16:creationId xmlns:a16="http://schemas.microsoft.com/office/drawing/2014/main" id="{C3A39AA5-7E03-4FD9-AF44-B393200F54A5}"/>
              </a:ext>
            </a:extLst>
          </p:cNvPr>
          <p:cNvSpPr>
            <a:spLocks noGrp="1"/>
          </p:cNvSpPr>
          <p:nvPr>
            <p:ph idx="1"/>
          </p:nvPr>
        </p:nvSpPr>
        <p:spPr>
          <a:xfrm>
            <a:off x="838200" y="1517617"/>
            <a:ext cx="10515600" cy="4351338"/>
          </a:xfrm>
        </p:spPr>
        <p:txBody>
          <a:bodyPr>
            <a:normAutofit fontScale="92500" lnSpcReduction="10000"/>
          </a:bodyPr>
          <a:lstStyle/>
          <a:p>
            <a:pPr algn="just">
              <a:lnSpc>
                <a:spcPct val="170000"/>
              </a:lnSpc>
            </a:pPr>
            <a:r>
              <a:rPr lang="ru-RU" dirty="0">
                <a:latin typeface="Times New Roman" panose="02020603050405020304" pitchFamily="18" charset="0"/>
                <a:cs typeface="Times New Roman" panose="02020603050405020304" pitchFamily="18" charset="0"/>
              </a:rPr>
              <a:t>Умее да намира сечение/обединение на множества и допълнение и подмножество на дадено множество. </a:t>
            </a:r>
          </a:p>
          <a:p>
            <a:pPr>
              <a:lnSpc>
                <a:spcPct val="170000"/>
              </a:lnSpc>
            </a:pPr>
            <a:r>
              <a:rPr lang="ru-RU" dirty="0">
                <a:latin typeface="Times New Roman" panose="02020603050405020304" pitchFamily="18" charset="0"/>
                <a:cs typeface="Times New Roman" panose="02020603050405020304" pitchFamily="18" charset="0"/>
              </a:rPr>
              <a:t>Знае понятията генерална съвкупност и извадка. Умее да намира централните тенденции в данни - мода, медиана, средноаритметично.</a:t>
            </a:r>
          </a:p>
          <a:p>
            <a:pPr>
              <a:lnSpc>
                <a:spcPct val="170000"/>
              </a:lnSpc>
            </a:pPr>
            <a:r>
              <a:rPr lang="ru-RU" dirty="0">
                <a:latin typeface="Times New Roman" panose="02020603050405020304" pitchFamily="18" charset="0"/>
                <a:cs typeface="Times New Roman" panose="02020603050405020304" pitchFamily="18" charset="0"/>
              </a:rPr>
              <a:t>Разчита, интерпретира и оценява информация, представена с графики, с таблици или с диаграми. </a:t>
            </a:r>
            <a:endParaRPr lang="bg-BG" dirty="0">
              <a:latin typeface="Times New Roman" panose="02020603050405020304" pitchFamily="18" charset="0"/>
              <a:cs typeface="Times New Roman" panose="02020603050405020304" pitchFamily="18" charset="0"/>
            </a:endParaRPr>
          </a:p>
          <a:p>
            <a:endParaRPr lang="bg-BG" dirty="0"/>
          </a:p>
        </p:txBody>
      </p:sp>
      <p:pic>
        <p:nvPicPr>
          <p:cNvPr id="4" name="Picture 3">
            <a:extLst>
              <a:ext uri="{FF2B5EF4-FFF2-40B4-BE49-F238E27FC236}">
                <a16:creationId xmlns:a16="http://schemas.microsoft.com/office/drawing/2014/main" id="{5018216A-AC15-4991-8F20-2251F588E776}"/>
              </a:ext>
            </a:extLst>
          </p:cNvPr>
          <p:cNvPicPr>
            <a:picLocks noChangeAspect="1"/>
          </p:cNvPicPr>
          <p:nvPr/>
        </p:nvPicPr>
        <p:blipFill>
          <a:blip r:embed="rId2"/>
          <a:stretch>
            <a:fillRect/>
          </a:stretch>
        </p:blipFill>
        <p:spPr>
          <a:xfrm>
            <a:off x="7198785" y="5033730"/>
            <a:ext cx="2530059" cy="1670449"/>
          </a:xfrm>
          <a:prstGeom prst="rect">
            <a:avLst/>
          </a:prstGeom>
        </p:spPr>
      </p:pic>
    </p:spTree>
    <p:extLst>
      <p:ext uri="{BB962C8B-B14F-4D97-AF65-F5344CB8AC3E}">
        <p14:creationId xmlns:p14="http://schemas.microsoft.com/office/powerpoint/2010/main" val="52841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992E-CB67-4404-8B73-B45505D472A7}"/>
              </a:ext>
            </a:extLst>
          </p:cNvPr>
          <p:cNvSpPr>
            <a:spLocks noGrp="1"/>
          </p:cNvSpPr>
          <p:nvPr>
            <p:ph type="title"/>
          </p:nvPr>
        </p:nvSpPr>
        <p:spPr>
          <a:xfrm>
            <a:off x="838200" y="118227"/>
            <a:ext cx="10515600" cy="1325563"/>
          </a:xfrm>
        </p:spPr>
        <p:txBody>
          <a:bodyPr/>
          <a:lstStyle/>
          <a:p>
            <a:pPr algn="ctr"/>
            <a:r>
              <a:rPr lang="bg-BG" dirty="0">
                <a:latin typeface="Times New Roman" panose="02020603050405020304" pitchFamily="18" charset="0"/>
                <a:cs typeface="Times New Roman" panose="02020603050405020304" pitchFamily="18" charset="0"/>
              </a:rPr>
              <a:t>Моделиране</a:t>
            </a:r>
          </a:p>
        </p:txBody>
      </p:sp>
      <p:sp>
        <p:nvSpPr>
          <p:cNvPr id="3" name="Content Placeholder 2">
            <a:extLst>
              <a:ext uri="{FF2B5EF4-FFF2-40B4-BE49-F238E27FC236}">
                <a16:creationId xmlns:a16="http://schemas.microsoft.com/office/drawing/2014/main" id="{2502E00A-B0E8-46CA-8A7F-3E9E88AFD65B}"/>
              </a:ext>
            </a:extLst>
          </p:cNvPr>
          <p:cNvSpPr>
            <a:spLocks noGrp="1"/>
          </p:cNvSpPr>
          <p:nvPr>
            <p:ph idx="1"/>
          </p:nvPr>
        </p:nvSpPr>
        <p:spPr>
          <a:xfrm>
            <a:off x="491691" y="1443790"/>
            <a:ext cx="10515600" cy="4928134"/>
          </a:xfrm>
        </p:spPr>
        <p:txBody>
          <a:bodyPr>
            <a:noAutofit/>
          </a:bodyPr>
          <a:lstStyle/>
          <a:p>
            <a:pPr>
              <a:lnSpc>
                <a:spcPct val="170000"/>
              </a:lnSpc>
            </a:pPr>
            <a:r>
              <a:rPr lang="bg-BG" sz="2600" dirty="0">
                <a:latin typeface="Times New Roman" panose="02020603050405020304" pitchFamily="18" charset="0"/>
                <a:cs typeface="Times New Roman" panose="02020603050405020304" pitchFamily="18" charset="0"/>
              </a:rPr>
              <a:t>Моделира процеси с прогресия. </a:t>
            </a:r>
          </a:p>
          <a:p>
            <a:pPr>
              <a:lnSpc>
                <a:spcPct val="170000"/>
              </a:lnSpc>
            </a:pPr>
            <a:r>
              <a:rPr lang="ru-RU" sz="2600" dirty="0">
                <a:latin typeface="Times New Roman" panose="02020603050405020304" pitchFamily="18" charset="0"/>
                <a:cs typeface="Times New Roman" panose="02020603050405020304" pitchFamily="18" charset="0"/>
              </a:rPr>
              <a:t>Моделира с пермутации, комбинации и вариации. </a:t>
            </a:r>
          </a:p>
          <a:p>
            <a:pPr>
              <a:lnSpc>
                <a:spcPct val="170000"/>
              </a:lnSpc>
            </a:pPr>
            <a:r>
              <a:rPr lang="ru-RU" sz="2600" dirty="0">
                <a:latin typeface="Times New Roman" panose="02020603050405020304" pitchFamily="18" charset="0"/>
                <a:cs typeface="Times New Roman" panose="02020603050405020304" pitchFamily="18" charset="0"/>
              </a:rPr>
              <a:t>Знае понятието вектор, операциите събиране и изваждане на вектори, умножение на вектор с число. </a:t>
            </a:r>
          </a:p>
          <a:p>
            <a:pPr>
              <a:lnSpc>
                <a:spcPct val="170000"/>
              </a:lnSpc>
            </a:pPr>
            <a:r>
              <a:rPr lang="ru-RU" sz="2600" dirty="0">
                <a:latin typeface="Times New Roman" panose="02020603050405020304" pitchFamily="18" charset="0"/>
                <a:cs typeface="Times New Roman" panose="02020603050405020304" pitchFamily="18" charset="0"/>
              </a:rPr>
              <a:t>Моделира: - с квадратна функция; - с уравнения, свеждащи се до квадратни; - с дробни уравнения; - със система уравнения от първа или втора степен с две неизвестни. </a:t>
            </a:r>
          </a:p>
          <a:p>
            <a:pPr marL="0" indent="0">
              <a:lnSpc>
                <a:spcPct val="170000"/>
              </a:lnSpc>
              <a:buNone/>
            </a:pPr>
            <a:r>
              <a:rPr lang="ru-RU" sz="24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ED062AB1-1E98-4FFF-9FDA-853B74AEA498}"/>
              </a:ext>
            </a:extLst>
          </p:cNvPr>
          <p:cNvPicPr>
            <a:picLocks noChangeAspect="1"/>
          </p:cNvPicPr>
          <p:nvPr/>
        </p:nvPicPr>
        <p:blipFill>
          <a:blip r:embed="rId2"/>
          <a:stretch>
            <a:fillRect/>
          </a:stretch>
        </p:blipFill>
        <p:spPr>
          <a:xfrm>
            <a:off x="8477232" y="855463"/>
            <a:ext cx="2530059" cy="1670449"/>
          </a:xfrm>
          <a:prstGeom prst="rect">
            <a:avLst/>
          </a:prstGeom>
        </p:spPr>
      </p:pic>
    </p:spTree>
    <p:extLst>
      <p:ext uri="{BB962C8B-B14F-4D97-AF65-F5344CB8AC3E}">
        <p14:creationId xmlns:p14="http://schemas.microsoft.com/office/powerpoint/2010/main" val="426198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8216-365D-4270-A208-36D1365CABF4}"/>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Компетентностния подход</a:t>
            </a:r>
            <a:endParaRPr lang="bg-BG" dirty="0"/>
          </a:p>
        </p:txBody>
      </p:sp>
      <p:sp>
        <p:nvSpPr>
          <p:cNvPr id="3" name="Content Placeholder 2">
            <a:extLst>
              <a:ext uri="{FF2B5EF4-FFF2-40B4-BE49-F238E27FC236}">
                <a16:creationId xmlns:a16="http://schemas.microsoft.com/office/drawing/2014/main" id="{3D7E3861-A7DD-4E4B-8A4C-76D16C92888D}"/>
              </a:ext>
            </a:extLst>
          </p:cNvPr>
          <p:cNvSpPr>
            <a:spLocks noGrp="1"/>
          </p:cNvSpPr>
          <p:nvPr>
            <p:ph idx="1"/>
          </p:nvPr>
        </p:nvSpPr>
        <p:spPr/>
        <p:txBody>
          <a:bodyPr>
            <a:normAutofit fontScale="92500" lnSpcReduction="20000"/>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lnSpc>
                <a:spcPct val="160000"/>
              </a:lnSpc>
            </a:pPr>
            <a:r>
              <a:rPr lang="ru-RU" dirty="0">
                <a:latin typeface="Times New Roman" panose="02020603050405020304" pitchFamily="18" charset="0"/>
                <a:cs typeface="Times New Roman" panose="02020603050405020304" pitchFamily="18" charset="0"/>
              </a:rPr>
              <a:t>Прилага компетентностния подход в работата си при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придобиване на ключови компетентности от учениците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съгласно чл. 77, ал. 1 от ЗПУО.</a:t>
            </a:r>
            <a:endParaRPr lang="bg-BG" dirty="0"/>
          </a:p>
        </p:txBody>
      </p:sp>
      <p:sp>
        <p:nvSpPr>
          <p:cNvPr id="4" name="Oval 3">
            <a:extLst>
              <a:ext uri="{FF2B5EF4-FFF2-40B4-BE49-F238E27FC236}">
                <a16:creationId xmlns:a16="http://schemas.microsoft.com/office/drawing/2014/main" id="{26B53E46-64BA-4F93-BDCD-0F45372ED528}"/>
              </a:ext>
            </a:extLst>
          </p:cNvPr>
          <p:cNvSpPr/>
          <p:nvPr/>
        </p:nvSpPr>
        <p:spPr>
          <a:xfrm>
            <a:off x="3503801" y="1825625"/>
            <a:ext cx="5033395" cy="2348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ЗНАНИЯ, УМЕНИЯ И ОТНОШЕНИЯ НА УЧИТЕЛ</a:t>
            </a:r>
            <a:endParaRPr lang="bg-BG" dirty="0"/>
          </a:p>
        </p:txBody>
      </p:sp>
    </p:spTree>
    <p:extLst>
      <p:ext uri="{BB962C8B-B14F-4D97-AF65-F5344CB8AC3E}">
        <p14:creationId xmlns:p14="http://schemas.microsoft.com/office/powerpoint/2010/main" val="2567962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263A-0231-42B8-99BE-7E560571660A}"/>
              </a:ext>
            </a:extLst>
          </p:cNvPr>
          <p:cNvSpPr>
            <a:spLocks noGrp="1"/>
          </p:cNvSpPr>
          <p:nvPr>
            <p:ph type="title"/>
          </p:nvPr>
        </p:nvSpPr>
        <p:spPr>
          <a:xfrm>
            <a:off x="1146209" y="258429"/>
            <a:ext cx="10515600" cy="1325563"/>
          </a:xfrm>
        </p:spPr>
        <p:txBody>
          <a:bodyPr>
            <a:normAutofit/>
          </a:bodyPr>
          <a:lstStyle/>
          <a:p>
            <a:pPr algn="ctr"/>
            <a:br>
              <a:rPr lang="ru-RU" sz="2800"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Компетентностния подход</a:t>
            </a:r>
            <a:endParaRPr lang="bg-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5F6CFC-F7E6-4C07-A8C7-D2848EC39185}"/>
              </a:ext>
            </a:extLst>
          </p:cNvPr>
          <p:cNvSpPr>
            <a:spLocks noGrp="1"/>
          </p:cNvSpPr>
          <p:nvPr>
            <p:ph idx="1"/>
          </p:nvPr>
        </p:nvSpPr>
        <p:spPr>
          <a:xfrm>
            <a:off x="838200" y="2248233"/>
            <a:ext cx="10515600" cy="4351338"/>
          </a:xfrm>
        </p:spPr>
        <p:txBody>
          <a:bodyPr/>
          <a:lstStyle/>
          <a:p>
            <a:pPr algn="just"/>
            <a:r>
              <a:rPr lang="ru-RU" sz="2400" dirty="0">
                <a:latin typeface="Times New Roman" panose="02020603050405020304" pitchFamily="18" charset="0"/>
                <a:cs typeface="Times New Roman" panose="02020603050405020304" pitchFamily="18" charset="0"/>
              </a:rPr>
              <a:t>практическото прилагане на концепцията за ключовите компетентности. </a:t>
            </a:r>
          </a:p>
          <a:p>
            <a:pPr algn="just"/>
            <a:r>
              <a:rPr lang="ru-RU" sz="2400" dirty="0">
                <a:latin typeface="Times New Roman" panose="02020603050405020304" pitchFamily="18" charset="0"/>
                <a:cs typeface="Times New Roman" panose="02020603050405020304" pitchFamily="18" charset="0"/>
              </a:rPr>
              <a:t>промяна в мисленето на всички ни, на цялото общество, с приемственост и усъвършенстване на натрупани в годините разбирания и подходи.</a:t>
            </a:r>
          </a:p>
          <a:p>
            <a:pPr algn="just"/>
            <a:r>
              <a:rPr lang="ru-RU" sz="2400" dirty="0">
                <a:latin typeface="Times New Roman" panose="02020603050405020304" pitchFamily="18" charset="0"/>
                <a:cs typeface="Times New Roman" panose="02020603050405020304" pitchFamily="18" charset="0"/>
              </a:rPr>
              <a:t>преориентиране от предметноориентирано към резултатноориентирано обучение.</a:t>
            </a:r>
          </a:p>
          <a:p>
            <a:pPr marL="0" indent="0" algn="just">
              <a:buNone/>
            </a:pP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Не го приемайте като „указание“, а само като начало на разговор, в който </a:t>
            </a:r>
          </a:p>
          <a:p>
            <a:pPr marL="0" indent="0" algn="just">
              <a:buNone/>
            </a:pPr>
            <a:r>
              <a:rPr lang="ru-RU" sz="2400" dirty="0">
                <a:latin typeface="Times New Roman" panose="02020603050405020304" pitchFamily="18" charset="0"/>
                <a:cs typeface="Times New Roman" panose="02020603050405020304" pitchFamily="18" charset="0"/>
              </a:rPr>
              <a:t>разчитаме на Вашето активно участие. </a:t>
            </a:r>
          </a:p>
          <a:p>
            <a:pPr algn="just"/>
            <a:endParaRPr lang="ru-RU" sz="2400" dirty="0">
              <a:latin typeface="Times New Roman" panose="02020603050405020304" pitchFamily="18" charset="0"/>
              <a:cs typeface="Times New Roman" panose="02020603050405020304" pitchFamily="18" charset="0"/>
            </a:endParaRPr>
          </a:p>
          <a:p>
            <a:endParaRPr lang="bg-BG"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FA7A8436-6069-4C3D-B645-966F574FB4EA}"/>
              </a:ext>
            </a:extLst>
          </p:cNvPr>
          <p:cNvSpPr/>
          <p:nvPr/>
        </p:nvSpPr>
        <p:spPr>
          <a:xfrm>
            <a:off x="182881" y="365125"/>
            <a:ext cx="2107932"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ЗНАНИЯ, УМЕНИЯ И ОТНОШЕНИЯ НА УЧИТЕЛ</a:t>
            </a:r>
            <a:endParaRPr lang="bg-BG" dirty="0"/>
          </a:p>
        </p:txBody>
      </p:sp>
    </p:spTree>
    <p:extLst>
      <p:ext uri="{BB962C8B-B14F-4D97-AF65-F5344CB8AC3E}">
        <p14:creationId xmlns:p14="http://schemas.microsoft.com/office/powerpoint/2010/main" val="59810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670-B918-476C-9BEE-DC6D8FD35183}"/>
              </a:ext>
            </a:extLst>
          </p:cNvPr>
          <p:cNvSpPr>
            <a:spLocks noGrp="1"/>
          </p:cNvSpPr>
          <p:nvPr>
            <p:ph type="title"/>
          </p:nvPr>
        </p:nvSpPr>
        <p:spPr/>
        <p:txBody>
          <a:bodyPr>
            <a:noAutofit/>
          </a:bodyPr>
          <a:lstStyle/>
          <a:p>
            <a:pPr algn="ctr"/>
            <a:r>
              <a:rPr lang="ru-RU" sz="3600" dirty="0">
                <a:latin typeface="Times New Roman" panose="02020603050405020304" pitchFamily="18" charset="0"/>
                <a:cs typeface="Times New Roman" panose="02020603050405020304" pitchFamily="18" charset="0"/>
              </a:rPr>
              <a:t>Характеристики на компетентностния подход:</a:t>
            </a:r>
            <a:br>
              <a:rPr lang="ru-RU" sz="3600" dirty="0">
                <a:latin typeface="Times New Roman" panose="02020603050405020304" pitchFamily="18" charset="0"/>
                <a:cs typeface="Times New Roman" panose="02020603050405020304" pitchFamily="18" charset="0"/>
              </a:rPr>
            </a:br>
            <a:endParaRPr lang="bg-BG"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43A807-53F0-44BE-B61A-5D9671E02A77}"/>
              </a:ext>
            </a:extLst>
          </p:cNvPr>
          <p:cNvSpPr>
            <a:spLocks noGrp="1"/>
          </p:cNvSpPr>
          <p:nvPr>
            <p:ph idx="1"/>
          </p:nvPr>
        </p:nvSpPr>
        <p:spPr/>
        <p:txBody>
          <a:bodyPr/>
          <a:lstStyle/>
          <a:p>
            <a:pPr>
              <a:lnSpc>
                <a:spcPct val="100000"/>
              </a:lnSpc>
              <a:spcBef>
                <a:spcPts val="0"/>
              </a:spcBef>
            </a:pPr>
            <a:r>
              <a:rPr lang="ru-RU" dirty="0">
                <a:latin typeface="Times New Roman" panose="02020603050405020304" pitchFamily="18" charset="0"/>
                <a:cs typeface="Times New Roman" panose="02020603050405020304" pitchFamily="18" charset="0"/>
              </a:rPr>
              <a:t>интегрирано междупредметно взаимодействие;</a:t>
            </a:r>
          </a:p>
          <a:p>
            <a:pPr>
              <a:lnSpc>
                <a:spcPct val="100000"/>
              </a:lnSpc>
              <a:spcBef>
                <a:spcPts val="0"/>
              </a:spcBef>
            </a:pPr>
            <a:r>
              <a:rPr lang="ru-RU" dirty="0">
                <a:latin typeface="Times New Roman" panose="02020603050405020304" pitchFamily="18" charset="0"/>
                <a:cs typeface="Times New Roman" panose="02020603050405020304" pitchFamily="18" charset="0"/>
              </a:rPr>
              <a:t>практическа насоченост на обучението;</a:t>
            </a:r>
          </a:p>
          <a:p>
            <a:pPr>
              <a:lnSpc>
                <a:spcPct val="100000"/>
              </a:lnSpc>
              <a:spcBef>
                <a:spcPts val="0"/>
              </a:spcBef>
            </a:pPr>
            <a:r>
              <a:rPr lang="ru-RU" dirty="0">
                <a:latin typeface="Times New Roman" panose="02020603050405020304" pitchFamily="18" charset="0"/>
                <a:cs typeface="Times New Roman" panose="02020603050405020304" pitchFamily="18" charset="0"/>
              </a:rPr>
              <a:t>ориентация към резултати;</a:t>
            </a:r>
          </a:p>
          <a:p>
            <a:pPr>
              <a:lnSpc>
                <a:spcPct val="100000"/>
              </a:lnSpc>
              <a:spcBef>
                <a:spcPts val="0"/>
              </a:spcBef>
            </a:pPr>
            <a:r>
              <a:rPr lang="ru-RU" dirty="0">
                <a:latin typeface="Times New Roman" panose="02020603050405020304" pitchFamily="18" charset="0"/>
                <a:cs typeface="Times New Roman" panose="02020603050405020304" pitchFamily="18" charset="0"/>
              </a:rPr>
              <a:t>прилагане на иновативни подходи и практики в процеса на </a:t>
            </a:r>
          </a:p>
          <a:p>
            <a:pPr marL="0" indent="0">
              <a:lnSpc>
                <a:spcPct val="100000"/>
              </a:lnSpc>
              <a:spcBef>
                <a:spcPts val="0"/>
              </a:spcBef>
              <a:buNone/>
            </a:pPr>
            <a:r>
              <a:rPr lang="ru-RU" dirty="0">
                <a:latin typeface="Times New Roman" panose="02020603050405020304" pitchFamily="18" charset="0"/>
                <a:cs typeface="Times New Roman" panose="02020603050405020304" pitchFamily="18" charset="0"/>
              </a:rPr>
              <a:t>преподаване и учене.</a:t>
            </a:r>
            <a:endParaRPr lang="bg-BG" dirty="0">
              <a:latin typeface="Times New Roman" panose="02020603050405020304" pitchFamily="18" charset="0"/>
              <a:cs typeface="Times New Roman" panose="02020603050405020304" pitchFamily="18" charset="0"/>
            </a:endParaRPr>
          </a:p>
        </p:txBody>
      </p:sp>
      <p:pic>
        <p:nvPicPr>
          <p:cNvPr id="3074" name="Picture 2" descr="برنامج iMyfone D-Back لاسترجاع الملفات المحذوفة للايفون">
            <a:extLst>
              <a:ext uri="{FF2B5EF4-FFF2-40B4-BE49-F238E27FC236}">
                <a16:creationId xmlns:a16="http://schemas.microsoft.com/office/drawing/2014/main" id="{13FCEEB7-46BD-43B7-B4AA-356077A10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022" r="48030"/>
          <a:stretch/>
        </p:blipFill>
        <p:spPr bwMode="auto">
          <a:xfrm>
            <a:off x="6006517" y="3772948"/>
            <a:ext cx="3372375" cy="261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1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11FE-895E-4584-85C5-CF1FFFCC47EB}"/>
              </a:ext>
            </a:extLst>
          </p:cNvPr>
          <p:cNvSpPr>
            <a:spLocks noGrp="1"/>
          </p:cNvSpPr>
          <p:nvPr>
            <p:ph type="title"/>
          </p:nvPr>
        </p:nvSpPr>
        <p:spPr/>
        <p:txBody>
          <a:bodyPr>
            <a:normAutofit/>
          </a:bodyPr>
          <a:lstStyle/>
          <a:p>
            <a:r>
              <a:rPr lang="bg-BG" sz="3200" dirty="0">
                <a:latin typeface="Times New Roman" panose="02020603050405020304" pitchFamily="18" charset="0"/>
                <a:cs typeface="Times New Roman" panose="02020603050405020304" pitchFamily="18" charset="0"/>
              </a:rPr>
              <a:t>П</a:t>
            </a:r>
            <a:r>
              <a:rPr lang="ru-RU" sz="3200" dirty="0">
                <a:latin typeface="Times New Roman" panose="02020603050405020304" pitchFamily="18" charset="0"/>
                <a:cs typeface="Times New Roman" panose="02020603050405020304" pitchFamily="18" charset="0"/>
              </a:rPr>
              <a:t>ридобиване на ключови компетентности от учениците</a:t>
            </a:r>
            <a:endParaRPr lang="bg-BG" sz="3200" dirty="0"/>
          </a:p>
        </p:txBody>
      </p:sp>
      <p:sp>
        <p:nvSpPr>
          <p:cNvPr id="3" name="Content Placeholder 2">
            <a:extLst>
              <a:ext uri="{FF2B5EF4-FFF2-40B4-BE49-F238E27FC236}">
                <a16:creationId xmlns:a16="http://schemas.microsoft.com/office/drawing/2014/main" id="{B4B73112-E41A-491E-A735-D3E2046C771F}"/>
              </a:ext>
            </a:extLst>
          </p:cNvPr>
          <p:cNvSpPr>
            <a:spLocks noGrp="1"/>
          </p:cNvSpPr>
          <p:nvPr>
            <p:ph idx="1"/>
          </p:nvPr>
        </p:nvSpPr>
        <p:spPr/>
        <p:txBody>
          <a:bodyPr>
            <a:normAutofit fontScale="85000" lnSpcReduction="10000"/>
          </a:bodyPr>
          <a:lstStyle/>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Компетентности в областта на българския език (езикови компетентности); </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Умения за общуване на чужди езици (комуникативни компетентности); </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Математическа компетентност и основни компетентности в областта на природните науки и на технологиите; </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Дигитална компетентност;</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Умения за учене; </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Социални и граждански компетентности;</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Инициативност и предприемчивост;</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Културна компетентност и умения за изразяване чрез творчество;</a:t>
            </a:r>
          </a:p>
          <a:p>
            <a:pPr marL="342900" indent="-3429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Умения за подкрепа на устойчивото развитие и за здравословен начин на живот и спорт;</a:t>
            </a:r>
            <a:endParaRPr lang="bg-BG" dirty="0">
              <a:latin typeface="Times New Roman" panose="02020603050405020304" pitchFamily="18" charset="0"/>
              <a:cs typeface="Times New Roman" panose="02020603050405020304" pitchFamily="18" charset="0"/>
            </a:endParaRPr>
          </a:p>
          <a:p>
            <a:endParaRPr lang="bg-BG" dirty="0"/>
          </a:p>
        </p:txBody>
      </p:sp>
    </p:spTree>
    <p:extLst>
      <p:ext uri="{BB962C8B-B14F-4D97-AF65-F5344CB8AC3E}">
        <p14:creationId xmlns:p14="http://schemas.microsoft.com/office/powerpoint/2010/main" val="112589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93C0-586D-48FB-B93E-55668EC25915}"/>
              </a:ext>
            </a:extLst>
          </p:cNvPr>
          <p:cNvSpPr>
            <a:spLocks noGrp="1"/>
          </p:cNvSpPr>
          <p:nvPr>
            <p:ph type="title"/>
          </p:nvPr>
        </p:nvSpPr>
        <p:spPr/>
        <p:txBody>
          <a:bodyPr>
            <a:normAutofit/>
          </a:bodyPr>
          <a:lstStyle/>
          <a:p>
            <a:pPr algn="ctr"/>
            <a:r>
              <a:rPr lang="bg-BG" sz="3600" dirty="0">
                <a:latin typeface="Times New Roman" panose="02020603050405020304" pitchFamily="18" charset="0"/>
                <a:cs typeface="Times New Roman" panose="02020603050405020304" pitchFamily="18" charset="0"/>
              </a:rPr>
              <a:t>Интегрирано междупредметно взаимодействие</a:t>
            </a:r>
          </a:p>
        </p:txBody>
      </p:sp>
      <p:sp>
        <p:nvSpPr>
          <p:cNvPr id="3" name="Content Placeholder 2">
            <a:extLst>
              <a:ext uri="{FF2B5EF4-FFF2-40B4-BE49-F238E27FC236}">
                <a16:creationId xmlns:a16="http://schemas.microsoft.com/office/drawing/2014/main" id="{316DCC8C-9C75-4F8E-BB17-9D3F2F8F6605}"/>
              </a:ext>
            </a:extLst>
          </p:cNvPr>
          <p:cNvSpPr>
            <a:spLocks noGrp="1"/>
          </p:cNvSpPr>
          <p:nvPr>
            <p:ph idx="1"/>
          </p:nvPr>
        </p:nvSpPr>
        <p:spPr>
          <a:xfrm>
            <a:off x="1011455" y="1575368"/>
            <a:ext cx="10515600" cy="4351338"/>
          </a:xfrm>
        </p:spPr>
        <p:txBody>
          <a:bodyPr/>
          <a:lstStyle/>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Интегрирането на знания, умения и отношения от една предметна област в друга е важна особеност на компетентностния подход </a:t>
            </a:r>
          </a:p>
          <a:p>
            <a:pPr algn="just"/>
            <a:endParaRPr lang="bg-BG"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FF7F7D9E-01AA-4887-B116-4C8564870FC3}"/>
              </a:ext>
            </a:extLst>
          </p:cNvPr>
          <p:cNvSpPr/>
          <p:nvPr/>
        </p:nvSpPr>
        <p:spPr>
          <a:xfrm>
            <a:off x="3272148" y="1690688"/>
            <a:ext cx="4803007" cy="2791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latin typeface="Times New Roman" panose="02020603050405020304" pitchFamily="18" charset="0"/>
                <a:cs typeface="Times New Roman" panose="02020603050405020304" pitchFamily="18" charset="0"/>
              </a:rPr>
              <a:t>Всички тези предмети имат значение само когато са съединени в едно, когато един предмет помага за развитието на друг.</a:t>
            </a:r>
          </a:p>
          <a:p>
            <a:pPr algn="just"/>
            <a:r>
              <a:rPr lang="ru-RU" dirty="0">
                <a:latin typeface="Times New Roman" panose="02020603050405020304" pitchFamily="18" charset="0"/>
                <a:cs typeface="Times New Roman" panose="02020603050405020304" pitchFamily="18" charset="0"/>
              </a:rPr>
              <a:t>                  Л. Каравелов</a:t>
            </a:r>
          </a:p>
        </p:txBody>
      </p:sp>
    </p:spTree>
    <p:extLst>
      <p:ext uri="{BB962C8B-B14F-4D97-AF65-F5344CB8AC3E}">
        <p14:creationId xmlns:p14="http://schemas.microsoft.com/office/powerpoint/2010/main" val="72123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B7B6-828C-4A99-BAC8-6C41AD26BC87}"/>
              </a:ext>
            </a:extLst>
          </p:cNvPr>
          <p:cNvSpPr>
            <a:spLocks noGrp="1"/>
          </p:cNvSpPr>
          <p:nvPr>
            <p:ph type="title"/>
          </p:nvPr>
        </p:nvSpPr>
        <p:spPr/>
        <p:txBody>
          <a:bodyPr>
            <a:noAutofit/>
          </a:bodyPr>
          <a:lstStyle/>
          <a:p>
            <a:pPr algn="ctr"/>
            <a:r>
              <a:rPr lang="bg-BG" sz="3600" dirty="0">
                <a:latin typeface="Times New Roman" panose="02020603050405020304" pitchFamily="18" charset="0"/>
                <a:cs typeface="Times New Roman" panose="02020603050405020304" pitchFamily="18" charset="0"/>
              </a:rPr>
              <a:t>Практическа насоченост на обучението</a:t>
            </a:r>
          </a:p>
        </p:txBody>
      </p:sp>
      <p:sp>
        <p:nvSpPr>
          <p:cNvPr id="3" name="Content Placeholder 2">
            <a:extLst>
              <a:ext uri="{FF2B5EF4-FFF2-40B4-BE49-F238E27FC236}">
                <a16:creationId xmlns:a16="http://schemas.microsoft.com/office/drawing/2014/main" id="{0D485F78-D0D9-4DC2-96D0-477C5CBB883D}"/>
              </a:ext>
            </a:extLst>
          </p:cNvPr>
          <p:cNvSpPr>
            <a:spLocks noGrp="1"/>
          </p:cNvSpPr>
          <p:nvPr>
            <p:ph idx="1"/>
          </p:nvPr>
        </p:nvSpPr>
        <p:spPr/>
        <p:txBody>
          <a:bodyPr>
            <a:normAutofit fontScale="92500" lnSpcReduction="20000"/>
          </a:bodyPr>
          <a:lstStyle/>
          <a:p>
            <a:pPr>
              <a:lnSpc>
                <a:spcPct val="100000"/>
              </a:lnSpc>
            </a:pPr>
            <a:endParaRPr lang="ru-RU" dirty="0">
              <a:latin typeface="Times New Roman" panose="02020603050405020304" pitchFamily="18" charset="0"/>
              <a:cs typeface="Times New Roman" panose="02020603050405020304" pitchFamily="18" charset="0"/>
            </a:endParaRPr>
          </a:p>
          <a:p>
            <a:pPr>
              <a:lnSpc>
                <a:spcPct val="100000"/>
              </a:lnSpc>
            </a:pPr>
            <a:endParaRPr lang="ru-RU" dirty="0">
              <a:latin typeface="Times New Roman" panose="02020603050405020304" pitchFamily="18" charset="0"/>
              <a:cs typeface="Times New Roman" panose="02020603050405020304" pitchFamily="18" charset="0"/>
            </a:endParaRPr>
          </a:p>
          <a:p>
            <a:pPr>
              <a:lnSpc>
                <a:spcPct val="100000"/>
              </a:lnSpc>
            </a:pPr>
            <a:endParaRPr lang="ru-RU" dirty="0">
              <a:latin typeface="Times New Roman" panose="02020603050405020304" pitchFamily="18" charset="0"/>
              <a:cs typeface="Times New Roman" panose="02020603050405020304" pitchFamily="18" charset="0"/>
            </a:endParaRPr>
          </a:p>
          <a:p>
            <a:pPr>
              <a:lnSpc>
                <a:spcPct val="100000"/>
              </a:lnSpc>
            </a:pPr>
            <a:endParaRPr lang="ru-RU" dirty="0">
              <a:latin typeface="Times New Roman" panose="02020603050405020304" pitchFamily="18" charset="0"/>
              <a:cs typeface="Times New Roman" panose="02020603050405020304" pitchFamily="18" charset="0"/>
            </a:endParaRPr>
          </a:p>
          <a:p>
            <a:pPr>
              <a:lnSpc>
                <a:spcPct val="100000"/>
              </a:lnSpc>
            </a:pPr>
            <a:endParaRPr lang="ru-RU" dirty="0">
              <a:latin typeface="Times New Roman" panose="02020603050405020304" pitchFamily="18" charset="0"/>
              <a:cs typeface="Times New Roman" panose="02020603050405020304" pitchFamily="18" charset="0"/>
            </a:endParaRPr>
          </a:p>
          <a:p>
            <a:pPr>
              <a:lnSpc>
                <a:spcPct val="100000"/>
              </a:lnSpc>
            </a:pPr>
            <a:endParaRPr lang="ru-RU" dirty="0">
              <a:latin typeface="Times New Roman" panose="02020603050405020304" pitchFamily="18" charset="0"/>
              <a:cs typeface="Times New Roman" panose="02020603050405020304" pitchFamily="18" charset="0"/>
            </a:endParaRPr>
          </a:p>
          <a:p>
            <a:pPr>
              <a:lnSpc>
                <a:spcPct val="100000"/>
              </a:lnSpc>
            </a:pPr>
            <a:endParaRPr lang="ru-RU" dirty="0">
              <a:latin typeface="Times New Roman" panose="02020603050405020304" pitchFamily="18" charset="0"/>
              <a:cs typeface="Times New Roman" panose="02020603050405020304" pitchFamily="18" charset="0"/>
            </a:endParaRPr>
          </a:p>
          <a:p>
            <a:pPr>
              <a:lnSpc>
                <a:spcPct val="160000"/>
              </a:lnSpc>
            </a:pPr>
            <a:r>
              <a:rPr lang="ru-RU" dirty="0">
                <a:latin typeface="Times New Roman" panose="02020603050405020304" pitchFamily="18" charset="0"/>
                <a:cs typeface="Times New Roman" panose="02020603050405020304" pitchFamily="18" charset="0"/>
              </a:rPr>
              <a:t>Компетентностният подход акцентира на практическата значимост на изученото и на ученето през целия живот</a:t>
            </a:r>
            <a:r>
              <a:rPr lang="ru-RU" dirty="0"/>
              <a:t>.</a:t>
            </a:r>
            <a:endParaRPr lang="bg-BG" dirty="0"/>
          </a:p>
        </p:txBody>
      </p:sp>
      <p:sp>
        <p:nvSpPr>
          <p:cNvPr id="4" name="Oval 3">
            <a:extLst>
              <a:ext uri="{FF2B5EF4-FFF2-40B4-BE49-F238E27FC236}">
                <a16:creationId xmlns:a16="http://schemas.microsoft.com/office/drawing/2014/main" id="{D62FD040-F9D3-46EB-B625-6C139D61635F}"/>
              </a:ext>
            </a:extLst>
          </p:cNvPr>
          <p:cNvSpPr/>
          <p:nvPr/>
        </p:nvSpPr>
        <p:spPr>
          <a:xfrm>
            <a:off x="838200" y="1825625"/>
            <a:ext cx="4658627" cy="3012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Децата трябва да се учат на това, което ще им бъде от полза, когато пораснат. </a:t>
            </a:r>
          </a:p>
          <a:p>
            <a:pPr algn="ctr"/>
            <a:endParaRPr lang="ru-RU" dirty="0"/>
          </a:p>
          <a:p>
            <a:pPr algn="ctr"/>
            <a:r>
              <a:rPr lang="ru-RU" dirty="0"/>
              <a:t>Аристип</a:t>
            </a:r>
            <a:endParaRPr lang="bg-BG" dirty="0"/>
          </a:p>
        </p:txBody>
      </p:sp>
      <p:sp>
        <p:nvSpPr>
          <p:cNvPr id="5" name="Rectangle 4">
            <a:extLst>
              <a:ext uri="{FF2B5EF4-FFF2-40B4-BE49-F238E27FC236}">
                <a16:creationId xmlns:a16="http://schemas.microsoft.com/office/drawing/2014/main" id="{7306E3DC-3706-4BA8-8380-FBFA21DA9F13}"/>
              </a:ext>
            </a:extLst>
          </p:cNvPr>
          <p:cNvSpPr/>
          <p:nvPr/>
        </p:nvSpPr>
        <p:spPr>
          <a:xfrm>
            <a:off x="6096000" y="1825625"/>
            <a:ext cx="4658627" cy="290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Замяната на обучението с учене означава, че е важно не какво </a:t>
            </a:r>
          </a:p>
          <a:p>
            <a:pPr algn="ctr"/>
            <a:r>
              <a:rPr lang="ru-RU" dirty="0"/>
              <a:t>учителите знаят и преподават, а какви умения се очаква да придобият учениците </a:t>
            </a:r>
          </a:p>
          <a:p>
            <a:pPr algn="ctr"/>
            <a:r>
              <a:rPr lang="ru-RU" dirty="0"/>
              <a:t>и какви резултати следва да постигнат.</a:t>
            </a:r>
            <a:endParaRPr lang="bg-BG" dirty="0"/>
          </a:p>
        </p:txBody>
      </p:sp>
    </p:spTree>
    <p:extLst>
      <p:ext uri="{BB962C8B-B14F-4D97-AF65-F5344CB8AC3E}">
        <p14:creationId xmlns:p14="http://schemas.microsoft.com/office/powerpoint/2010/main" val="3647611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4D83-3FA8-4612-951C-775DFDED887B}"/>
              </a:ext>
            </a:extLst>
          </p:cNvPr>
          <p:cNvSpPr>
            <a:spLocks noGrp="1"/>
          </p:cNvSpPr>
          <p:nvPr>
            <p:ph type="title"/>
          </p:nvPr>
        </p:nvSpPr>
        <p:spPr/>
        <p:txBody>
          <a:bodyPr>
            <a:noAutofit/>
          </a:bodyPr>
          <a:lstStyle/>
          <a:p>
            <a:pPr algn="ctr"/>
            <a:r>
              <a:rPr lang="bg-BG" sz="3600" dirty="0">
                <a:latin typeface="Times New Roman" panose="02020603050405020304" pitchFamily="18" charset="0"/>
                <a:cs typeface="Times New Roman" panose="02020603050405020304" pitchFamily="18" charset="0"/>
              </a:rPr>
              <a:t>Ориентация към резултати</a:t>
            </a:r>
          </a:p>
        </p:txBody>
      </p:sp>
      <p:sp>
        <p:nvSpPr>
          <p:cNvPr id="3" name="Content Placeholder 2">
            <a:extLst>
              <a:ext uri="{FF2B5EF4-FFF2-40B4-BE49-F238E27FC236}">
                <a16:creationId xmlns:a16="http://schemas.microsoft.com/office/drawing/2014/main" id="{4C47AC02-A715-4C7C-89EA-373FCEDB0A4C}"/>
              </a:ext>
            </a:extLst>
          </p:cNvPr>
          <p:cNvSpPr>
            <a:spLocks noGrp="1"/>
          </p:cNvSpPr>
          <p:nvPr>
            <p:ph idx="1"/>
          </p:nvPr>
        </p:nvSpPr>
        <p:spPr/>
        <p:txBody>
          <a:bodyPr/>
          <a:lstStyle/>
          <a:p>
            <a:pPr algn="just">
              <a:lnSpc>
                <a:spcPct val="150000"/>
              </a:lnSpc>
            </a:pPr>
            <a:endParaRPr lang="ru-RU" dirty="0">
              <a:latin typeface="Times New Roman" panose="02020603050405020304" pitchFamily="18" charset="0"/>
              <a:cs typeface="Times New Roman" panose="02020603050405020304" pitchFamily="18" charset="0"/>
            </a:endParaRPr>
          </a:p>
          <a:p>
            <a:pPr algn="just">
              <a:lnSpc>
                <a:spcPct val="150000"/>
              </a:lnSpc>
            </a:pPr>
            <a:endParaRPr lang="ru-RU" dirty="0">
              <a:latin typeface="Times New Roman" panose="02020603050405020304" pitchFamily="18" charset="0"/>
              <a:cs typeface="Times New Roman" panose="02020603050405020304" pitchFamily="18" charset="0"/>
            </a:endParaRPr>
          </a:p>
          <a:p>
            <a:pPr algn="just">
              <a:lnSpc>
                <a:spcPct val="150000"/>
              </a:lnSpc>
            </a:pPr>
            <a:endParaRPr lang="ru-RU" dirty="0">
              <a:latin typeface="Times New Roman" panose="02020603050405020304" pitchFamily="18" charset="0"/>
              <a:cs typeface="Times New Roman" panose="02020603050405020304" pitchFamily="18" charset="0"/>
            </a:endParaRPr>
          </a:p>
          <a:p>
            <a:pPr algn="just">
              <a:lnSpc>
                <a:spcPct val="150000"/>
              </a:lnSpc>
            </a:pPr>
            <a:r>
              <a:rPr lang="ru-RU" dirty="0">
                <a:latin typeface="Times New Roman" panose="02020603050405020304" pitchFamily="18" charset="0"/>
                <a:cs typeface="Times New Roman" panose="02020603050405020304" pitchFamily="18" charset="0"/>
              </a:rPr>
              <a:t>Компетентностният подход се фокусира върху резултата, но резултатът не като сума от усвоена информация, а като комплекс от умения за действие в различни нестандартни ситуации.</a:t>
            </a:r>
            <a:endParaRPr lang="bg-BG"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2F5345-8180-45C3-A577-E93C29AE5329}"/>
              </a:ext>
            </a:extLst>
          </p:cNvPr>
          <p:cNvSpPr/>
          <p:nvPr/>
        </p:nvSpPr>
        <p:spPr>
          <a:xfrm>
            <a:off x="3704121" y="1690688"/>
            <a:ext cx="4783757" cy="252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Образование е това, което </a:t>
            </a:r>
          </a:p>
          <a:p>
            <a:pPr algn="ctr"/>
            <a:r>
              <a:rPr lang="ru-RU" dirty="0"/>
              <a:t>остава, когато забравим </a:t>
            </a:r>
          </a:p>
          <a:p>
            <a:pPr algn="ctr"/>
            <a:r>
              <a:rPr lang="ru-RU" dirty="0"/>
              <a:t>всичко, което сме научили в </a:t>
            </a:r>
          </a:p>
          <a:p>
            <a:pPr algn="ctr"/>
            <a:r>
              <a:rPr lang="ru-RU" dirty="0"/>
              <a:t>училище.</a:t>
            </a:r>
          </a:p>
          <a:p>
            <a:pPr algn="ctr"/>
            <a:r>
              <a:rPr lang="ru-RU" dirty="0"/>
              <a:t>Алберт Айнщайн</a:t>
            </a:r>
            <a:endParaRPr lang="bg-BG" dirty="0"/>
          </a:p>
        </p:txBody>
      </p:sp>
    </p:spTree>
    <p:extLst>
      <p:ext uri="{BB962C8B-B14F-4D97-AF65-F5344CB8AC3E}">
        <p14:creationId xmlns:p14="http://schemas.microsoft.com/office/powerpoint/2010/main" val="219397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E741-4F57-48D2-8A42-821FB4DD3159}"/>
              </a:ext>
            </a:extLst>
          </p:cNvPr>
          <p:cNvSpPr>
            <a:spLocks noGrp="1"/>
          </p:cNvSpPr>
          <p:nvPr>
            <p:ph type="title"/>
          </p:nvPr>
        </p:nvSpPr>
        <p:spPr/>
        <p:txBody>
          <a:bodyPr>
            <a:noAutofit/>
          </a:bodyPr>
          <a:lstStyle/>
          <a:p>
            <a:pPr algn="ctr"/>
            <a:r>
              <a:rPr lang="ru-RU" sz="3600" dirty="0">
                <a:latin typeface="Times New Roman" panose="02020603050405020304" pitchFamily="18" charset="0"/>
                <a:cs typeface="Times New Roman" panose="02020603050405020304" pitchFamily="18" charset="0"/>
              </a:rPr>
              <a:t>Прилагане на иновативни подходи и практики в процеса на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преподаване и учене</a:t>
            </a:r>
            <a:br>
              <a:rPr lang="ru-RU" sz="3600" dirty="0">
                <a:latin typeface="Times New Roman" panose="02020603050405020304" pitchFamily="18" charset="0"/>
                <a:cs typeface="Times New Roman" panose="02020603050405020304" pitchFamily="18" charset="0"/>
              </a:rPr>
            </a:br>
            <a:endParaRPr lang="bg-BG"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61F6E5-BF66-4EF0-9114-9FF426780C0B}"/>
              </a:ext>
            </a:extLst>
          </p:cNvPr>
          <p:cNvSpPr>
            <a:spLocks noGrp="1"/>
          </p:cNvSpPr>
          <p:nvPr>
            <p:ph idx="1"/>
          </p:nvPr>
        </p:nvSpPr>
        <p:spPr/>
        <p:txBody>
          <a:bodyPr/>
          <a:lstStyle/>
          <a:p>
            <a:endParaRPr lang="ru-RU" dirty="0"/>
          </a:p>
          <a:p>
            <a:endParaRPr lang="ru-RU" dirty="0"/>
          </a:p>
          <a:p>
            <a:endParaRPr lang="ru-RU" dirty="0"/>
          </a:p>
          <a:p>
            <a:endParaRPr lang="ru-RU" dirty="0"/>
          </a:p>
          <a:p>
            <a:endParaRPr lang="ru-RU" dirty="0"/>
          </a:p>
          <a:p>
            <a:endParaRPr lang="ru-RU" dirty="0"/>
          </a:p>
          <a:p>
            <a:r>
              <a:rPr lang="ru-RU" dirty="0"/>
              <a:t>Креативността и иновациите са същностни характеристики на компетентностия подход.</a:t>
            </a:r>
            <a:endParaRPr lang="bg-BG" dirty="0"/>
          </a:p>
        </p:txBody>
      </p:sp>
      <p:sp>
        <p:nvSpPr>
          <p:cNvPr id="4" name="Oval 3">
            <a:extLst>
              <a:ext uri="{FF2B5EF4-FFF2-40B4-BE49-F238E27FC236}">
                <a16:creationId xmlns:a16="http://schemas.microsoft.com/office/drawing/2014/main" id="{4AABA8D0-E6E5-4C17-AE7B-58010DB3FA3F}"/>
              </a:ext>
            </a:extLst>
          </p:cNvPr>
          <p:cNvSpPr/>
          <p:nvPr/>
        </p:nvSpPr>
        <p:spPr>
          <a:xfrm>
            <a:off x="1197778" y="1804102"/>
            <a:ext cx="4321743" cy="296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Творчеството включва излизане извън установените модели, за да бъдат видяни нещата по различен начин. </a:t>
            </a:r>
          </a:p>
          <a:p>
            <a:pPr algn="ctr"/>
            <a:endParaRPr lang="ru-RU" dirty="0"/>
          </a:p>
          <a:p>
            <a:pPr algn="ctr"/>
            <a:r>
              <a:rPr lang="ru-RU" dirty="0"/>
              <a:t>Едуард де Боно </a:t>
            </a:r>
            <a:endParaRPr lang="bg-BG" dirty="0"/>
          </a:p>
        </p:txBody>
      </p:sp>
      <p:sp>
        <p:nvSpPr>
          <p:cNvPr id="5" name="Rectangle 4">
            <a:extLst>
              <a:ext uri="{FF2B5EF4-FFF2-40B4-BE49-F238E27FC236}">
                <a16:creationId xmlns:a16="http://schemas.microsoft.com/office/drawing/2014/main" id="{946EFE75-2854-4202-8EC5-666BF7BEAA15}"/>
              </a:ext>
            </a:extLst>
          </p:cNvPr>
          <p:cNvSpPr/>
          <p:nvPr/>
        </p:nvSpPr>
        <p:spPr>
          <a:xfrm>
            <a:off x="6538255" y="1804101"/>
            <a:ext cx="4321743" cy="296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Компетентностният подход се основава на интерактивни методи и нови технологии на обучение, които допринасят за развитието на независимост, </a:t>
            </a:r>
          </a:p>
          <a:p>
            <a:pPr algn="ctr"/>
            <a:r>
              <a:rPr lang="ru-RU" dirty="0">
                <a:latin typeface="Times New Roman" panose="02020603050405020304" pitchFamily="18" charset="0"/>
                <a:cs typeface="Times New Roman" panose="02020603050405020304" pitchFamily="18" charset="0"/>
              </a:rPr>
              <a:t>инициатива, творчество, критично мислене у учениците и ги ориентират към </a:t>
            </a:r>
          </a:p>
          <a:p>
            <a:pPr algn="ctr"/>
            <a:r>
              <a:rPr lang="ru-RU" dirty="0">
                <a:latin typeface="Times New Roman" panose="02020603050405020304" pitchFamily="18" charset="0"/>
                <a:cs typeface="Times New Roman" panose="02020603050405020304" pitchFamily="18" charset="0"/>
              </a:rPr>
              <a:t>специфичния ефективен резултат. </a:t>
            </a:r>
          </a:p>
        </p:txBody>
      </p:sp>
    </p:spTree>
    <p:extLst>
      <p:ext uri="{BB962C8B-B14F-4D97-AF65-F5344CB8AC3E}">
        <p14:creationId xmlns:p14="http://schemas.microsoft.com/office/powerpoint/2010/main" val="171066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19A9-4615-4676-AA0C-9BA020364E2B}"/>
              </a:ext>
            </a:extLst>
          </p:cNvPr>
          <p:cNvSpPr>
            <a:spLocks noGrp="1"/>
          </p:cNvSpPr>
          <p:nvPr>
            <p:ph type="title"/>
          </p:nvPr>
        </p:nvSpPr>
        <p:spPr/>
        <p:txBody>
          <a:bodyPr/>
          <a:lstStyle/>
          <a:p>
            <a:pPr algn="ctr"/>
            <a:r>
              <a:rPr lang="bg-BG" b="1" dirty="0">
                <a:latin typeface="Times New Roman" panose="02020603050405020304" pitchFamily="18" charset="0"/>
                <a:cs typeface="Times New Roman" panose="02020603050405020304" pitchFamily="18" charset="0"/>
              </a:rPr>
              <a:t>Новата роля на учителя</a:t>
            </a:r>
          </a:p>
        </p:txBody>
      </p:sp>
      <p:sp>
        <p:nvSpPr>
          <p:cNvPr id="6" name="Content Placeholder 5">
            <a:extLst>
              <a:ext uri="{FF2B5EF4-FFF2-40B4-BE49-F238E27FC236}">
                <a16:creationId xmlns:a16="http://schemas.microsoft.com/office/drawing/2014/main" id="{919353E6-3A5B-44A1-A7C2-138111535A66}"/>
              </a:ext>
            </a:extLst>
          </p:cNvPr>
          <p:cNvSpPr>
            <a:spLocks noGrp="1"/>
          </p:cNvSpPr>
          <p:nvPr>
            <p:ph idx="1"/>
          </p:nvPr>
        </p:nvSpPr>
        <p:spPr>
          <a:xfrm>
            <a:off x="838200" y="1825625"/>
            <a:ext cx="10515600" cy="4351338"/>
          </a:xfrm>
        </p:spPr>
        <p:txBody>
          <a:bodyPr>
            <a:normAutofit/>
          </a:bodyPr>
          <a:lstStyle/>
          <a:p>
            <a:pPr algn="just"/>
            <a:r>
              <a:rPr lang="bg-BG" sz="2400" dirty="0">
                <a:latin typeface="Times New Roman" panose="02020603050405020304" pitchFamily="18" charset="0"/>
                <a:cs typeface="Times New Roman" panose="02020603050405020304" pitchFamily="18" charset="0"/>
              </a:rPr>
              <a:t>Образователни цели – </a:t>
            </a:r>
            <a:r>
              <a:rPr lang="ru-RU" sz="2400" dirty="0">
                <a:latin typeface="Times New Roman" panose="02020603050405020304" pitchFamily="18" charset="0"/>
                <a:cs typeface="Times New Roman" panose="02020603050405020304" pitchFamily="18" charset="0"/>
              </a:rPr>
              <a:t>Планира самостоятелно или в екип дейностите, чрез които образователните цели придобиват практическа насоченост.</a:t>
            </a:r>
          </a:p>
          <a:p>
            <a:pPr algn="just"/>
            <a:r>
              <a:rPr lang="ru-RU" sz="2400" dirty="0">
                <a:latin typeface="Times New Roman" panose="02020603050405020304" pitchFamily="18" charset="0"/>
                <a:cs typeface="Times New Roman" panose="02020603050405020304" pitchFamily="18" charset="0"/>
              </a:rPr>
              <a:t>Учебно съдържание – Използва междупредметни връзки и интердисциплинарни подходи, като подбира дейности за прилагане на знанията в практиката</a:t>
            </a:r>
          </a:p>
          <a:p>
            <a:pPr algn="just"/>
            <a:r>
              <a:rPr lang="ru-RU" sz="2400" dirty="0">
                <a:latin typeface="Times New Roman" panose="02020603050405020304" pitchFamily="18" charset="0"/>
                <a:cs typeface="Times New Roman" panose="02020603050405020304" pitchFamily="18" charset="0"/>
              </a:rPr>
              <a:t>Учебните дейности – Управлява учебния процес не толкова като информира, а като консултира учениците и фасилитира дейностите. </a:t>
            </a:r>
          </a:p>
          <a:p>
            <a:pPr algn="just"/>
            <a:r>
              <a:rPr lang="ru-RU" sz="2400" dirty="0">
                <a:latin typeface="Times New Roman" panose="02020603050405020304" pitchFamily="18" charset="0"/>
                <a:cs typeface="Times New Roman" panose="02020603050405020304" pitchFamily="18" charset="0"/>
              </a:rPr>
              <a:t>Оценяването – Отчита постиженията, аргументира комплексната оценка и планира подкрепящи мерки </a:t>
            </a:r>
          </a:p>
          <a:p>
            <a:pPr algn="just"/>
            <a:r>
              <a:rPr lang="ru-RU" sz="2400" dirty="0">
                <a:latin typeface="Times New Roman" panose="02020603050405020304" pitchFamily="18" charset="0"/>
                <a:cs typeface="Times New Roman" panose="02020603050405020304" pitchFamily="18" charset="0"/>
              </a:rPr>
              <a:t>Резултатите – Изгражда увереност у учениците за използване на придобити знания за решаване на различни по сложност проблеми</a:t>
            </a:r>
            <a:endParaRPr lang="bg-BG"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AA6E86A-265B-4CF7-AA04-4910310A03B8}"/>
              </a:ext>
            </a:extLst>
          </p:cNvPr>
          <p:cNvPicPr>
            <a:picLocks noChangeAspect="1"/>
          </p:cNvPicPr>
          <p:nvPr/>
        </p:nvPicPr>
        <p:blipFill>
          <a:blip r:embed="rId2"/>
          <a:stretch>
            <a:fillRect/>
          </a:stretch>
        </p:blipFill>
        <p:spPr>
          <a:xfrm>
            <a:off x="382989" y="44625"/>
            <a:ext cx="2243522" cy="1646063"/>
          </a:xfrm>
          <a:prstGeom prst="rect">
            <a:avLst/>
          </a:prstGeom>
        </p:spPr>
      </p:pic>
    </p:spTree>
    <p:extLst>
      <p:ext uri="{BB962C8B-B14F-4D97-AF65-F5344CB8AC3E}">
        <p14:creationId xmlns:p14="http://schemas.microsoft.com/office/powerpoint/2010/main" val="185525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D8A7-5E46-455B-91C0-EA390E43A072}"/>
              </a:ext>
            </a:extLst>
          </p:cNvPr>
          <p:cNvSpPr>
            <a:spLocks noGrp="1"/>
          </p:cNvSpPr>
          <p:nvPr>
            <p:ph type="title"/>
          </p:nvPr>
        </p:nvSpPr>
        <p:spPr/>
        <p:txBody>
          <a:bodyPr/>
          <a:lstStyle/>
          <a:p>
            <a:pPr algn="ctr"/>
            <a:r>
              <a:rPr lang="bg-BG" b="1" dirty="0">
                <a:solidFill>
                  <a:prstClr val="black"/>
                </a:solidFill>
                <a:latin typeface="Times New Roman" panose="02020603050405020304" pitchFamily="18" charset="0"/>
                <a:cs typeface="Times New Roman" panose="02020603050405020304" pitchFamily="18" charset="0"/>
              </a:rPr>
              <a:t>Новата роля на учителя</a:t>
            </a:r>
            <a:endParaRPr lang="bg-BG" dirty="0"/>
          </a:p>
        </p:txBody>
      </p:sp>
      <p:sp>
        <p:nvSpPr>
          <p:cNvPr id="3" name="Content Placeholder 2">
            <a:extLst>
              <a:ext uri="{FF2B5EF4-FFF2-40B4-BE49-F238E27FC236}">
                <a16:creationId xmlns:a16="http://schemas.microsoft.com/office/drawing/2014/main" id="{5197109F-CBD8-4A21-AD99-CDE52C546B64}"/>
              </a:ext>
            </a:extLst>
          </p:cNvPr>
          <p:cNvSpPr>
            <a:spLocks noGrp="1"/>
          </p:cNvSpPr>
          <p:nvPr>
            <p:ph idx="1"/>
          </p:nvPr>
        </p:nvSpPr>
        <p:spPr/>
        <p:txBody>
          <a:bodyPr/>
          <a:lstStyle/>
          <a:p>
            <a:pPr algn="just">
              <a:lnSpc>
                <a:spcPct val="100000"/>
              </a:lnSpc>
            </a:pPr>
            <a:r>
              <a:rPr lang="ru-RU" dirty="0">
                <a:latin typeface="Times New Roman" panose="02020603050405020304" pitchFamily="18" charset="0"/>
                <a:cs typeface="Times New Roman" panose="02020603050405020304" pitchFamily="18" charset="0"/>
              </a:rPr>
              <a:t>Учителите са тези, които имат задачата да реализират промяната чрез насочването на съдържанието на образованието към ключовите компетентности, чрез промяна на методите и подходите в класната стая, чрез промяна на отношението към училището и главно чрез насърчаване мотивацията за учене у своите ученици</a:t>
            </a:r>
            <a:r>
              <a:rPr lang="ru-RU" dirty="0"/>
              <a:t>.</a:t>
            </a:r>
            <a:endParaRPr lang="bg-BG" dirty="0"/>
          </a:p>
        </p:txBody>
      </p:sp>
      <p:sp>
        <p:nvSpPr>
          <p:cNvPr id="4" name="Rectangle 3">
            <a:extLst>
              <a:ext uri="{FF2B5EF4-FFF2-40B4-BE49-F238E27FC236}">
                <a16:creationId xmlns:a16="http://schemas.microsoft.com/office/drawing/2014/main" id="{97FA2E10-DD73-481D-9ECF-7FD6E9D96ADF}"/>
              </a:ext>
            </a:extLst>
          </p:cNvPr>
          <p:cNvSpPr/>
          <p:nvPr/>
        </p:nvSpPr>
        <p:spPr>
          <a:xfrm>
            <a:off x="1686186" y="4538443"/>
            <a:ext cx="8660971" cy="1773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Промяната на фокуса от преподаване към активно учене променя ролята на </a:t>
            </a:r>
          </a:p>
          <a:p>
            <a:pPr algn="ctr"/>
            <a:r>
              <a:rPr lang="ru-RU" sz="2000" dirty="0">
                <a:latin typeface="Times New Roman" panose="02020603050405020304" pitchFamily="18" charset="0"/>
                <a:cs typeface="Times New Roman" panose="02020603050405020304" pitchFamily="18" charset="0"/>
              </a:rPr>
              <a:t>учителя, който от източник на информация се превръща в медиатор на информационния </a:t>
            </a:r>
          </a:p>
          <a:p>
            <a:pPr algn="ctr"/>
            <a:r>
              <a:rPr lang="ru-RU" sz="2000" dirty="0">
                <a:latin typeface="Times New Roman" panose="02020603050405020304" pitchFamily="18" charset="0"/>
                <a:cs typeface="Times New Roman" panose="02020603050405020304" pitchFamily="18" charset="0"/>
              </a:rPr>
              <a:t>поток в условията на променени взаимодействия в класната стая</a:t>
            </a:r>
            <a:endParaRPr lang="bg-BG"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8767266-1BFB-4CBE-9DCC-9AAE8F94FC32}"/>
              </a:ext>
            </a:extLst>
          </p:cNvPr>
          <p:cNvPicPr>
            <a:picLocks noChangeAspect="1"/>
          </p:cNvPicPr>
          <p:nvPr/>
        </p:nvPicPr>
        <p:blipFill rotWithShape="1">
          <a:blip r:embed="rId2"/>
          <a:srcRect l="41211" t="43228" r="40394" b="32772"/>
          <a:stretch/>
        </p:blipFill>
        <p:spPr>
          <a:xfrm>
            <a:off x="352123" y="44767"/>
            <a:ext cx="2242688" cy="1645921"/>
          </a:xfrm>
          <a:prstGeom prst="rect">
            <a:avLst/>
          </a:prstGeom>
        </p:spPr>
      </p:pic>
    </p:spTree>
    <p:extLst>
      <p:ext uri="{BB962C8B-B14F-4D97-AF65-F5344CB8AC3E}">
        <p14:creationId xmlns:p14="http://schemas.microsoft.com/office/powerpoint/2010/main" val="417527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C108-9951-4A84-8190-3A99D922DA6C}"/>
              </a:ext>
            </a:extLst>
          </p:cNvPr>
          <p:cNvSpPr>
            <a:spLocks noGrp="1"/>
          </p:cNvSpPr>
          <p:nvPr>
            <p:ph type="title"/>
          </p:nvPr>
        </p:nvSpPr>
        <p:spPr/>
        <p:txBody>
          <a:bodyPr>
            <a:normAutofit/>
          </a:bodyPr>
          <a:lstStyle/>
          <a:p>
            <a:pPr algn="ctr"/>
            <a:r>
              <a:rPr lang="ru-RU" dirty="0">
                <a:solidFill>
                  <a:prstClr val="black"/>
                </a:solidFill>
                <a:latin typeface="Times New Roman" panose="02020603050405020304" pitchFamily="18" charset="0"/>
                <a:ea typeface="+mn-ea"/>
                <a:cs typeface="Times New Roman" panose="02020603050405020304" pitchFamily="18" charset="0"/>
              </a:rPr>
              <a:t>Проектно базирано обучение</a:t>
            </a:r>
            <a:endParaRPr lang="bg-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CA502E9-87D3-4F2C-9D60-DCBAD126F2BC}"/>
              </a:ext>
            </a:extLst>
          </p:cNvPr>
          <p:cNvSpPr>
            <a:spLocks noGrp="1"/>
          </p:cNvSpPr>
          <p:nvPr>
            <p:ph idx="1"/>
          </p:nvPr>
        </p:nvSpPr>
        <p:spPr>
          <a:xfrm>
            <a:off x="838200" y="1493240"/>
            <a:ext cx="10515600" cy="4683723"/>
          </a:xfrm>
        </p:spPr>
        <p:txBody>
          <a:bodyPr>
            <a:normAutofit fontScale="70000" lnSpcReduction="20000"/>
          </a:bodyPr>
          <a:lstStyle/>
          <a:p>
            <a:pPr algn="just">
              <a:lnSpc>
                <a:spcPct val="120000"/>
              </a:lnSpc>
            </a:pPr>
            <a:endParaRPr lang="ru-RU" dirty="0">
              <a:latin typeface="Times New Roman" panose="02020603050405020304" pitchFamily="18" charset="0"/>
              <a:cs typeface="Times New Roman" panose="02020603050405020304" pitchFamily="18" charset="0"/>
            </a:endParaRPr>
          </a:p>
          <a:p>
            <a:pPr algn="just">
              <a:lnSpc>
                <a:spcPct val="120000"/>
              </a:lnSpc>
            </a:pPr>
            <a:endParaRPr lang="ru-RU" dirty="0">
              <a:latin typeface="Times New Roman" panose="02020603050405020304" pitchFamily="18" charset="0"/>
              <a:cs typeface="Times New Roman" panose="02020603050405020304" pitchFamily="18" charset="0"/>
            </a:endParaRPr>
          </a:p>
          <a:p>
            <a:pPr algn="just">
              <a:lnSpc>
                <a:spcPct val="120000"/>
              </a:lnSpc>
            </a:pPr>
            <a:endParaRPr lang="ru-RU" dirty="0">
              <a:latin typeface="Times New Roman" panose="02020603050405020304" pitchFamily="18" charset="0"/>
              <a:cs typeface="Times New Roman" panose="02020603050405020304" pitchFamily="18" charset="0"/>
            </a:endParaRPr>
          </a:p>
          <a:p>
            <a:pPr algn="just">
              <a:lnSpc>
                <a:spcPct val="120000"/>
              </a:lnSpc>
            </a:pPr>
            <a:endParaRPr lang="ru-RU" dirty="0">
              <a:latin typeface="Times New Roman" panose="02020603050405020304" pitchFamily="18" charset="0"/>
              <a:cs typeface="Times New Roman" panose="02020603050405020304" pitchFamily="18" charset="0"/>
            </a:endParaRPr>
          </a:p>
          <a:p>
            <a:pPr algn="just">
              <a:lnSpc>
                <a:spcPct val="120000"/>
              </a:lnSpc>
            </a:pPr>
            <a:endParaRPr lang="ru-RU" dirty="0">
              <a:latin typeface="Times New Roman" panose="02020603050405020304" pitchFamily="18" charset="0"/>
              <a:cs typeface="Times New Roman" panose="02020603050405020304" pitchFamily="18" charset="0"/>
            </a:endParaRPr>
          </a:p>
          <a:p>
            <a:pPr algn="just">
              <a:lnSpc>
                <a:spcPct val="120000"/>
              </a:lnSpc>
            </a:pPr>
            <a:r>
              <a:rPr lang="ru-RU" dirty="0">
                <a:latin typeface="Times New Roman" panose="02020603050405020304" pitchFamily="18" charset="0"/>
                <a:cs typeface="Times New Roman" panose="02020603050405020304" pitchFamily="18" charset="0"/>
              </a:rPr>
              <a:t>Проектно базираното обучение(ПБО) е чудесен начин да помогнем на учениците да задълбочат познанията си и да се научат как да ги използват в реалния живот.</a:t>
            </a:r>
          </a:p>
          <a:p>
            <a:pPr algn="just">
              <a:lnSpc>
                <a:spcPct val="120000"/>
              </a:lnSpc>
            </a:pPr>
            <a:r>
              <a:rPr lang="ru-RU" dirty="0">
                <a:latin typeface="Times New Roman" panose="02020603050405020304" pitchFamily="18" charset="0"/>
                <a:cs typeface="Times New Roman" panose="02020603050405020304" pitchFamily="18" charset="0"/>
              </a:rPr>
              <a:t>Учителите, които преподават математика, добре знаят, че дори най-добрите ученици по този предмет нямат представа как да приложат знанията си на практика. Могат да прилагат формулите, да преминават през стъпките и алгоритмите, да постигат високи резултати на тестове, но знаят ли наистина какво да правят с проблем от ежедневието, когато той не е включен в учебния материал?</a:t>
            </a:r>
          </a:p>
          <a:p>
            <a:pPr marL="0" indent="0" algn="just">
              <a:lnSpc>
                <a:spcPct val="120000"/>
              </a:lnSpc>
              <a:buNone/>
            </a:pPr>
            <a:endParaRPr lang="ru-RU" dirty="0">
              <a:latin typeface="Times New Roman" panose="02020603050405020304" pitchFamily="18" charset="0"/>
              <a:cs typeface="Times New Roman" panose="02020603050405020304" pitchFamily="18" charset="0"/>
            </a:endParaRPr>
          </a:p>
          <a:p>
            <a:pPr marL="0" indent="0" algn="just">
              <a:buNone/>
            </a:pPr>
            <a:endParaRPr lang="bg-BG" dirty="0"/>
          </a:p>
        </p:txBody>
      </p:sp>
      <p:sp>
        <p:nvSpPr>
          <p:cNvPr id="4" name="Oval 3">
            <a:extLst>
              <a:ext uri="{FF2B5EF4-FFF2-40B4-BE49-F238E27FC236}">
                <a16:creationId xmlns:a16="http://schemas.microsoft.com/office/drawing/2014/main" id="{7B1B339A-3D21-4976-9B13-70C7FDC11C6F}"/>
              </a:ext>
            </a:extLst>
          </p:cNvPr>
          <p:cNvSpPr/>
          <p:nvPr/>
        </p:nvSpPr>
        <p:spPr>
          <a:xfrm>
            <a:off x="3587691" y="1493240"/>
            <a:ext cx="4323127" cy="1925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Математиката е много богат и сложен предмет, който е изключително приложим в реални житейски ситуации</a:t>
            </a:r>
            <a:endParaRPr lang="bg-BG"/>
          </a:p>
        </p:txBody>
      </p:sp>
    </p:spTree>
    <p:extLst>
      <p:ext uri="{BB962C8B-B14F-4D97-AF65-F5344CB8AC3E}">
        <p14:creationId xmlns:p14="http://schemas.microsoft.com/office/powerpoint/2010/main" val="2562666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954A-BC2E-47B6-86AA-FB10D8A837B3}"/>
              </a:ext>
            </a:extLst>
          </p:cNvPr>
          <p:cNvSpPr>
            <a:spLocks noGrp="1"/>
          </p:cNvSpPr>
          <p:nvPr>
            <p:ph type="title"/>
          </p:nvPr>
        </p:nvSpPr>
        <p:spPr/>
        <p:txBody>
          <a:bodyPr/>
          <a:lstStyle/>
          <a:p>
            <a:pPr algn="ctr"/>
            <a:r>
              <a:rPr lang="ru-RU" dirty="0">
                <a:solidFill>
                  <a:prstClr val="black"/>
                </a:solidFill>
                <a:latin typeface="Times New Roman" panose="02020603050405020304" pitchFamily="18" charset="0"/>
                <a:cs typeface="Times New Roman" panose="02020603050405020304" pitchFamily="18" charset="0"/>
              </a:rPr>
              <a:t>Проектно базирано обучение</a:t>
            </a:r>
            <a:endParaRPr lang="bg-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32DF0E-BB5E-4FB3-834F-FE4B61092F4B}"/>
              </a:ext>
            </a:extLst>
          </p:cNvPr>
          <p:cNvSpPr>
            <a:spLocks noGrp="1"/>
          </p:cNvSpPr>
          <p:nvPr>
            <p:ph idx="1"/>
          </p:nvPr>
        </p:nvSpPr>
        <p:spPr/>
        <p:txBody>
          <a:bodyPr/>
          <a:lstStyle/>
          <a:p>
            <a:r>
              <a:rPr lang="ru-RU" b="1" dirty="0"/>
              <a:t>Повишава мотивацията за учене на учениците</a:t>
            </a:r>
            <a:r>
              <a:rPr lang="ru-RU" dirty="0"/>
              <a:t> и техния интерес към математиката</a:t>
            </a:r>
          </a:p>
          <a:p>
            <a:r>
              <a:rPr lang="ru-RU" b="1" dirty="0"/>
              <a:t>Съчетава изучаването на учебното съдържание с</a:t>
            </a:r>
            <a:r>
              <a:rPr lang="ru-RU" dirty="0"/>
              <a:t> развиването на </a:t>
            </a:r>
            <a:r>
              <a:rPr lang="ru-RU" b="1" dirty="0"/>
              <a:t>умения на 21-ви век</a:t>
            </a:r>
            <a:r>
              <a:rPr lang="ru-RU" dirty="0"/>
              <a:t> като умения:</a:t>
            </a:r>
          </a:p>
          <a:p>
            <a:pPr marL="0" indent="0">
              <a:buNone/>
            </a:pPr>
            <a:r>
              <a:rPr lang="ru-RU" dirty="0"/>
              <a:t>- </a:t>
            </a:r>
            <a:r>
              <a:rPr lang="ru-RU" dirty="0">
                <a:hlinkClick r:id="rId2"/>
              </a:rPr>
              <a:t> за учене</a:t>
            </a:r>
            <a:r>
              <a:rPr lang="ru-RU" dirty="0"/>
              <a:t>;</a:t>
            </a:r>
          </a:p>
          <a:p>
            <a:pPr>
              <a:buFontTx/>
              <a:buChar char="-"/>
            </a:pPr>
            <a:r>
              <a:rPr lang="ru-RU" dirty="0">
                <a:hlinkClick r:id="rId3"/>
              </a:rPr>
              <a:t>творческо решаване на проблеми</a:t>
            </a:r>
            <a:r>
              <a:rPr lang="ru-RU" dirty="0"/>
              <a:t>;</a:t>
            </a:r>
          </a:p>
          <a:p>
            <a:pPr>
              <a:buFontTx/>
              <a:buChar char="-"/>
            </a:pPr>
            <a:r>
              <a:rPr lang="ru-RU" dirty="0">
                <a:hlinkClick r:id="rId4"/>
              </a:rPr>
              <a:t>комуникация</a:t>
            </a:r>
            <a:r>
              <a:rPr lang="ru-RU" dirty="0"/>
              <a:t>;</a:t>
            </a:r>
          </a:p>
          <a:p>
            <a:pPr>
              <a:buFontTx/>
              <a:buChar char="-"/>
            </a:pPr>
            <a:r>
              <a:rPr lang="ru-RU" dirty="0">
                <a:hlinkClick r:id="rId5"/>
              </a:rPr>
              <a:t>сътрудничество</a:t>
            </a:r>
            <a:r>
              <a:rPr lang="ru-RU" dirty="0"/>
              <a:t>;</a:t>
            </a:r>
          </a:p>
          <a:p>
            <a:pPr>
              <a:buFontTx/>
              <a:buChar char="-"/>
            </a:pPr>
            <a:r>
              <a:rPr lang="ru-RU" dirty="0">
                <a:hlinkClick r:id="rId6"/>
              </a:rPr>
              <a:t>критично мислене</a:t>
            </a:r>
            <a:r>
              <a:rPr lang="ru-RU" dirty="0"/>
              <a:t>.</a:t>
            </a:r>
            <a:endParaRPr lang="bg-BG" dirty="0"/>
          </a:p>
        </p:txBody>
      </p:sp>
    </p:spTree>
    <p:extLst>
      <p:ext uri="{BB962C8B-B14F-4D97-AF65-F5344CB8AC3E}">
        <p14:creationId xmlns:p14="http://schemas.microsoft.com/office/powerpoint/2010/main" val="187533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37AA-1F02-4D40-8061-3343F0AED411}"/>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Как да приложим ПБО в часовете по математика?</a:t>
            </a:r>
            <a:endParaRPr lang="bg-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B5EE4B-36A1-4579-A094-9C0AC47F6F91}"/>
              </a:ext>
            </a:extLst>
          </p:cNvPr>
          <p:cNvSpPr>
            <a:spLocks noGrp="1"/>
          </p:cNvSpPr>
          <p:nvPr>
            <p:ph idx="1"/>
          </p:nvPr>
        </p:nvSpPr>
        <p:spPr/>
        <p:txBody>
          <a:bodyPr>
            <a:normAutofit/>
          </a:bodyPr>
          <a:lstStyle/>
          <a:p>
            <a:r>
              <a:rPr lang="ru-RU" dirty="0">
                <a:latin typeface="Times New Roman" panose="02020603050405020304" pitchFamily="18" charset="0"/>
                <a:cs typeface="Times New Roman" panose="02020603050405020304" pitchFamily="18" charset="0"/>
              </a:rPr>
              <a:t>Определете нуждите на вашите ученици и набележете урок, който бихте могли да предоставите за изследване от страна на учениците. </a:t>
            </a:r>
          </a:p>
          <a:p>
            <a:r>
              <a:rPr lang="ru-RU" dirty="0">
                <a:latin typeface="Times New Roman" panose="02020603050405020304" pitchFamily="18" charset="0"/>
                <a:cs typeface="Times New Roman" panose="02020603050405020304" pitchFamily="18" charset="0"/>
              </a:rPr>
              <a:t>Фокусирайте се върху заглавието на избрания урок и помислете какво бихте искали учениците ви да знаят, разбират и прилагат от този урок</a:t>
            </a:r>
          </a:p>
          <a:p>
            <a:r>
              <a:rPr lang="ru-RU" dirty="0">
                <a:latin typeface="Times New Roman" panose="02020603050405020304" pitchFamily="18" charset="0"/>
                <a:cs typeface="Times New Roman" panose="02020603050405020304" pitchFamily="18" charset="0"/>
              </a:rPr>
              <a:t>Измислете задача, за разрешаването на която да бъде необходимо учениците да научат определения от вас материал.</a:t>
            </a:r>
          </a:p>
          <a:p>
            <a:r>
              <a:rPr lang="ru-RU" dirty="0">
                <a:latin typeface="Times New Roman" panose="02020603050405020304" pitchFamily="18" charset="0"/>
                <a:cs typeface="Times New Roman" panose="02020603050405020304" pitchFamily="18" charset="0"/>
              </a:rPr>
              <a:t>Поставете учениците в реална ситуация, близка до техните разбирания и ежедневие.</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D110C4B-5BB3-4AF9-9C40-6C86EA839370}"/>
              </a:ext>
            </a:extLst>
          </p:cNvPr>
          <p:cNvPicPr>
            <a:picLocks noChangeAspect="1"/>
          </p:cNvPicPr>
          <p:nvPr/>
        </p:nvPicPr>
        <p:blipFill>
          <a:blip r:embed="rId2"/>
          <a:stretch>
            <a:fillRect/>
          </a:stretch>
        </p:blipFill>
        <p:spPr>
          <a:xfrm>
            <a:off x="142182" y="365125"/>
            <a:ext cx="1581869" cy="1160611"/>
          </a:xfrm>
          <a:prstGeom prst="rect">
            <a:avLst/>
          </a:prstGeom>
        </p:spPr>
      </p:pic>
    </p:spTree>
    <p:extLst>
      <p:ext uri="{BB962C8B-B14F-4D97-AF65-F5344CB8AC3E}">
        <p14:creationId xmlns:p14="http://schemas.microsoft.com/office/powerpoint/2010/main" val="2892622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50A1-836D-4674-899A-B12A5FAA70E8}"/>
              </a:ext>
            </a:extLst>
          </p:cNvPr>
          <p:cNvSpPr>
            <a:spLocks noGrp="1"/>
          </p:cNvSpPr>
          <p:nvPr>
            <p:ph type="title"/>
          </p:nvPr>
        </p:nvSpPr>
        <p:spPr/>
        <p:txBody>
          <a:bodyPr/>
          <a:lstStyle/>
          <a:p>
            <a:pPr algn="ctr"/>
            <a:r>
              <a:rPr lang="ru-RU" dirty="0">
                <a:solidFill>
                  <a:prstClr val="black"/>
                </a:solidFill>
                <a:latin typeface="Times New Roman" panose="02020603050405020304" pitchFamily="18" charset="0"/>
                <a:cs typeface="Times New Roman" panose="02020603050405020304" pitchFamily="18" charset="0"/>
              </a:rPr>
              <a:t>Как да приложим ПБО в часовете по математика?</a:t>
            </a:r>
            <a:endParaRPr lang="bg-BG" dirty="0"/>
          </a:p>
        </p:txBody>
      </p:sp>
      <p:sp>
        <p:nvSpPr>
          <p:cNvPr id="3" name="Content Placeholder 2">
            <a:extLst>
              <a:ext uri="{FF2B5EF4-FFF2-40B4-BE49-F238E27FC236}">
                <a16:creationId xmlns:a16="http://schemas.microsoft.com/office/drawing/2014/main" id="{B8D87442-BBFB-4B38-A60C-9C9F8B25515F}"/>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Най-добри резултати се постигат, ако  решаването на задачата изисква прилагането на няколко различни математически операции. </a:t>
            </a:r>
          </a:p>
          <a:p>
            <a:r>
              <a:rPr lang="ru-RU" dirty="0">
                <a:latin typeface="Times New Roman" panose="02020603050405020304" pitchFamily="18" charset="0"/>
                <a:cs typeface="Times New Roman" panose="02020603050405020304" pitchFamily="18" charset="0"/>
              </a:rPr>
              <a:t>Дайте насоки за работа на учениците за това какво точно да използват от вече усвоения материал и какво ще имат нужда да научат, за да се справят с поставената задача.</a:t>
            </a:r>
          </a:p>
          <a:p>
            <a:r>
              <a:rPr lang="ru-RU" dirty="0">
                <a:latin typeface="Times New Roman" panose="02020603050405020304" pitchFamily="18" charset="0"/>
                <a:cs typeface="Times New Roman" panose="02020603050405020304" pitchFamily="18" charset="0"/>
              </a:rPr>
              <a:t>Ключов момент е възможността за получаване на множество верни отговори, както и за използването на различни алгоритми за достигането им. </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3E536B8-FC30-4526-98B2-8BA2C015C94B}"/>
              </a:ext>
            </a:extLst>
          </p:cNvPr>
          <p:cNvPicPr>
            <a:picLocks noChangeAspect="1"/>
          </p:cNvPicPr>
          <p:nvPr/>
        </p:nvPicPr>
        <p:blipFill>
          <a:blip r:embed="rId2"/>
          <a:stretch>
            <a:fillRect/>
          </a:stretch>
        </p:blipFill>
        <p:spPr>
          <a:xfrm>
            <a:off x="146319" y="230188"/>
            <a:ext cx="1585097" cy="1158340"/>
          </a:xfrm>
          <a:prstGeom prst="rect">
            <a:avLst/>
          </a:prstGeom>
        </p:spPr>
      </p:pic>
    </p:spTree>
    <p:extLst>
      <p:ext uri="{BB962C8B-B14F-4D97-AF65-F5344CB8AC3E}">
        <p14:creationId xmlns:p14="http://schemas.microsoft.com/office/powerpoint/2010/main" val="425731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2927-D8A8-43F8-8248-529D77CB2A3C}"/>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Математическа компетентност</a:t>
            </a:r>
            <a:endParaRPr lang="bg-BG"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E4DAF5-FB12-4560-8084-82607C76AF51}"/>
              </a:ext>
            </a:extLst>
          </p:cNvPr>
          <p:cNvSpPr>
            <a:spLocks noGrp="1"/>
          </p:cNvSpPr>
          <p:nvPr>
            <p:ph idx="1"/>
          </p:nvPr>
        </p:nvSpPr>
        <p:spPr/>
        <p:txBody>
          <a:bodyPr>
            <a:noAutofit/>
          </a:bodyPr>
          <a:lstStyle/>
          <a:p>
            <a:pPr marL="0" indent="0" algn="just">
              <a:lnSpc>
                <a:spcPct val="150000"/>
              </a:lnSpc>
              <a:buNone/>
            </a:pPr>
            <a:r>
              <a:rPr lang="ru-RU" dirty="0">
                <a:latin typeface="Times New Roman" panose="02020603050405020304" pitchFamily="18" charset="0"/>
                <a:cs typeface="Times New Roman" panose="02020603050405020304" pitchFamily="18" charset="0"/>
              </a:rPr>
              <a:t>Формирането на математическа компетентност за етапа е на познавателно, комуникационно и аналитично ниво, като се развие способността и желанието на индивида да използва математически методи на мислене и на представяне - чрез формули, модели, конструкции, графики, диаграми - най-общо казано „работа с данни“.</a:t>
            </a:r>
          </a:p>
        </p:txBody>
      </p:sp>
      <p:pic>
        <p:nvPicPr>
          <p:cNvPr id="2052" name="Picture 4" descr="Scientific, Educational Vector Seamless Pattern Stock Vector ...">
            <a:extLst>
              <a:ext uri="{FF2B5EF4-FFF2-40B4-BE49-F238E27FC236}">
                <a16:creationId xmlns:a16="http://schemas.microsoft.com/office/drawing/2014/main" id="{E1DE7490-4E48-4A3D-ADC8-EC4EB38B73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459"/>
          <a:stretch/>
        </p:blipFill>
        <p:spPr bwMode="auto">
          <a:xfrm>
            <a:off x="430576" y="121726"/>
            <a:ext cx="2004616" cy="185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89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C92A-5723-412C-A08D-8F2BD126D6C8}"/>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Оценяване на проекта</a:t>
            </a:r>
          </a:p>
        </p:txBody>
      </p:sp>
      <p:sp>
        <p:nvSpPr>
          <p:cNvPr id="3" name="Content Placeholder 2">
            <a:extLst>
              <a:ext uri="{FF2B5EF4-FFF2-40B4-BE49-F238E27FC236}">
                <a16:creationId xmlns:a16="http://schemas.microsoft.com/office/drawing/2014/main" id="{FE84C346-E437-44AF-9151-CE74404122FE}"/>
              </a:ext>
            </a:extLst>
          </p:cNvPr>
          <p:cNvSpPr>
            <a:spLocks noGrp="1"/>
          </p:cNvSpPr>
          <p:nvPr>
            <p:ph idx="1"/>
          </p:nvPr>
        </p:nvSpPr>
        <p:spPr/>
        <p:txBody>
          <a:bodyPr>
            <a:normAutofit lnSpcReduction="10000"/>
          </a:bodyPr>
          <a:lstStyle/>
          <a:p>
            <a:pPr algn="just">
              <a:lnSpc>
                <a:spcPct val="100000"/>
              </a:lnSpc>
            </a:pPr>
            <a:r>
              <a:rPr lang="ru-RU" dirty="0">
                <a:latin typeface="Times New Roman" panose="02020603050405020304" pitchFamily="18" charset="0"/>
                <a:cs typeface="Times New Roman" panose="02020603050405020304" pitchFamily="18" charset="0"/>
              </a:rPr>
              <a:t>ПБО дава възможност да проверите не само усвоените математически понятия, формули и алгоритми, но също и различните компетентности, които учениците са развили. Затова е важно </a:t>
            </a:r>
            <a:r>
              <a:rPr lang="ru-RU" b="1" i="1" dirty="0">
                <a:latin typeface="Times New Roman" panose="02020603050405020304" pitchFamily="18" charset="0"/>
                <a:cs typeface="Times New Roman" panose="02020603050405020304" pitchFamily="18" charset="0"/>
              </a:rPr>
              <a:t>какво точно</a:t>
            </a:r>
            <a:r>
              <a:rPr lang="ru-RU" dirty="0">
                <a:latin typeface="Times New Roman" panose="02020603050405020304" pitchFamily="18" charset="0"/>
                <a:cs typeface="Times New Roman" panose="02020603050405020304" pitchFamily="18" charset="0"/>
              </a:rPr>
              <a:t> оценявате. </a:t>
            </a:r>
          </a:p>
          <a:p>
            <a:pPr algn="just">
              <a:lnSpc>
                <a:spcPct val="100000"/>
              </a:lnSpc>
            </a:pPr>
            <a:r>
              <a:rPr lang="ru-RU" dirty="0">
                <a:latin typeface="Times New Roman" panose="02020603050405020304" pitchFamily="18" charset="0"/>
                <a:cs typeface="Times New Roman" panose="02020603050405020304" pitchFamily="18" charset="0"/>
              </a:rPr>
              <a:t>Като учители всички ние искаме да подготвим учениците си как да бъдат успешни след завършване на училище. ПБО предоставя на учениците възможност да прилагат на практика знанията си по математика. Освен това им позволява да вникнат по-дълбоко в същността на изучаваната материя и ги учи как да задават въпроси – дава им алгоритъма за решаването на реални проблеми.</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4B07EAC-2503-42D0-8606-8E0938FE3335}"/>
              </a:ext>
            </a:extLst>
          </p:cNvPr>
          <p:cNvPicPr>
            <a:picLocks noChangeAspect="1"/>
          </p:cNvPicPr>
          <p:nvPr/>
        </p:nvPicPr>
        <p:blipFill>
          <a:blip r:embed="rId2"/>
          <a:stretch>
            <a:fillRect/>
          </a:stretch>
        </p:blipFill>
        <p:spPr>
          <a:xfrm>
            <a:off x="370724" y="230188"/>
            <a:ext cx="1585097" cy="1158340"/>
          </a:xfrm>
          <a:prstGeom prst="rect">
            <a:avLst/>
          </a:prstGeom>
        </p:spPr>
      </p:pic>
    </p:spTree>
    <p:extLst>
      <p:ext uri="{BB962C8B-B14F-4D97-AF65-F5344CB8AC3E}">
        <p14:creationId xmlns:p14="http://schemas.microsoft.com/office/powerpoint/2010/main" val="88706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4E1-3F13-4034-AC6B-220B17C4DE6E}"/>
              </a:ext>
            </a:extLst>
          </p:cNvPr>
          <p:cNvSpPr>
            <a:spLocks noGrp="1"/>
          </p:cNvSpPr>
          <p:nvPr>
            <p:ph type="title"/>
          </p:nvPr>
        </p:nvSpPr>
        <p:spPr/>
        <p:txBody>
          <a:bodyPr/>
          <a:lstStyle/>
          <a:p>
            <a:endParaRPr lang="bg-BG" dirty="0"/>
          </a:p>
        </p:txBody>
      </p:sp>
      <p:sp>
        <p:nvSpPr>
          <p:cNvPr id="3" name="Content Placeholder 2">
            <a:extLst>
              <a:ext uri="{FF2B5EF4-FFF2-40B4-BE49-F238E27FC236}">
                <a16:creationId xmlns:a16="http://schemas.microsoft.com/office/drawing/2014/main" id="{1CB9C45C-FDE9-46DD-8E22-AE44C7C33C6D}"/>
              </a:ext>
            </a:extLst>
          </p:cNvPr>
          <p:cNvSpPr>
            <a:spLocks noGrp="1"/>
          </p:cNvSpPr>
          <p:nvPr>
            <p:ph idx="1"/>
          </p:nvPr>
        </p:nvSpPr>
        <p:spPr/>
        <p:txBody>
          <a:bodyPr/>
          <a:lstStyle/>
          <a:p>
            <a:endParaRPr lang="bg-BG" dirty="0"/>
          </a:p>
        </p:txBody>
      </p:sp>
      <p:pic>
        <p:nvPicPr>
          <p:cNvPr id="4" name="Picture 3">
            <a:extLst>
              <a:ext uri="{FF2B5EF4-FFF2-40B4-BE49-F238E27FC236}">
                <a16:creationId xmlns:a16="http://schemas.microsoft.com/office/drawing/2014/main" id="{D5D943B6-1CCF-4E95-BA2B-BC8B8B71E56F}"/>
              </a:ext>
            </a:extLst>
          </p:cNvPr>
          <p:cNvPicPr>
            <a:picLocks noChangeAspect="1"/>
          </p:cNvPicPr>
          <p:nvPr/>
        </p:nvPicPr>
        <p:blipFill rotWithShape="1">
          <a:blip r:embed="rId2"/>
          <a:srcRect l="25422" t="33685" r="25552" b="15228"/>
          <a:stretch/>
        </p:blipFill>
        <p:spPr>
          <a:xfrm>
            <a:off x="701854" y="229977"/>
            <a:ext cx="10651946" cy="6243655"/>
          </a:xfrm>
          <a:prstGeom prst="rect">
            <a:avLst/>
          </a:prstGeom>
        </p:spPr>
      </p:pic>
    </p:spTree>
    <p:extLst>
      <p:ext uri="{BB962C8B-B14F-4D97-AF65-F5344CB8AC3E}">
        <p14:creationId xmlns:p14="http://schemas.microsoft.com/office/powerpoint/2010/main" val="158368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D551-8911-4706-BCE0-A5750D1C28BE}"/>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Значимо учебно съдържание</a:t>
            </a:r>
          </a:p>
        </p:txBody>
      </p:sp>
      <p:sp>
        <p:nvSpPr>
          <p:cNvPr id="3" name="Content Placeholder 2">
            <a:extLst>
              <a:ext uri="{FF2B5EF4-FFF2-40B4-BE49-F238E27FC236}">
                <a16:creationId xmlns:a16="http://schemas.microsoft.com/office/drawing/2014/main" id="{54517C09-F78B-4B5E-9B84-C81460E3AAD2}"/>
              </a:ext>
            </a:extLst>
          </p:cNvPr>
          <p:cNvSpPr>
            <a:spLocks noGrp="1"/>
          </p:cNvSpPr>
          <p:nvPr>
            <p:ph idx="1"/>
          </p:nvPr>
        </p:nvSpPr>
        <p:spPr/>
        <p:txBody>
          <a:bodyPr/>
          <a:lstStyle/>
          <a:p>
            <a:endParaRPr lang="bg-BG" dirty="0"/>
          </a:p>
        </p:txBody>
      </p:sp>
      <p:sp>
        <p:nvSpPr>
          <p:cNvPr id="4" name="Rectangle 3">
            <a:extLst>
              <a:ext uri="{FF2B5EF4-FFF2-40B4-BE49-F238E27FC236}">
                <a16:creationId xmlns:a16="http://schemas.microsoft.com/office/drawing/2014/main" id="{D3263506-D491-4855-85A9-0F3F89B5FFA5}"/>
              </a:ext>
            </a:extLst>
          </p:cNvPr>
          <p:cNvSpPr/>
          <p:nvPr/>
        </p:nvSpPr>
        <p:spPr>
          <a:xfrm>
            <a:off x="1528813" y="2156059"/>
            <a:ext cx="2164080" cy="312821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solidFill>
                  <a:schemeClr val="tx1"/>
                </a:solidFill>
              </a:rPr>
              <a:t>Учебна </a:t>
            </a:r>
          </a:p>
          <a:p>
            <a:pPr algn="ctr"/>
            <a:r>
              <a:rPr lang="bg-BG" b="1" dirty="0">
                <a:solidFill>
                  <a:schemeClr val="tx1"/>
                </a:solidFill>
              </a:rPr>
              <a:t>Програма</a:t>
            </a:r>
          </a:p>
          <a:p>
            <a:pPr algn="ctr"/>
            <a:endParaRPr lang="bg-BG" dirty="0">
              <a:solidFill>
                <a:schemeClr val="tx1"/>
              </a:solidFill>
            </a:endParaRPr>
          </a:p>
          <a:p>
            <a:pPr algn="ctr"/>
            <a:r>
              <a:rPr lang="ru-RU" dirty="0">
                <a:solidFill>
                  <a:schemeClr val="tx1"/>
                </a:solidFill>
              </a:rPr>
              <a:t>Фокус върху важни теми и компетентности от учебната програма по математика</a:t>
            </a:r>
            <a:endParaRPr lang="bg-BG" dirty="0">
              <a:solidFill>
                <a:schemeClr val="tx1"/>
              </a:solidFill>
            </a:endParaRPr>
          </a:p>
        </p:txBody>
      </p:sp>
      <p:sp>
        <p:nvSpPr>
          <p:cNvPr id="5" name="Rectangle 4">
            <a:extLst>
              <a:ext uri="{FF2B5EF4-FFF2-40B4-BE49-F238E27FC236}">
                <a16:creationId xmlns:a16="http://schemas.microsoft.com/office/drawing/2014/main" id="{D53CAB7A-9FA1-4ECF-B79E-5E420C34B3CF}"/>
              </a:ext>
            </a:extLst>
          </p:cNvPr>
          <p:cNvSpPr/>
          <p:nvPr/>
        </p:nvSpPr>
        <p:spPr>
          <a:xfrm>
            <a:off x="4908884" y="2156059"/>
            <a:ext cx="2164080" cy="312821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solidFill>
                  <a:schemeClr val="tx1"/>
                </a:solidFill>
              </a:rPr>
              <a:t>Учители</a:t>
            </a:r>
          </a:p>
          <a:p>
            <a:pPr algn="ctr"/>
            <a:endParaRPr lang="bg-BG" dirty="0">
              <a:solidFill>
                <a:schemeClr val="tx1"/>
              </a:solidFill>
            </a:endParaRPr>
          </a:p>
          <a:p>
            <a:pPr algn="ctr"/>
            <a:endParaRPr lang="bg-BG" dirty="0">
              <a:solidFill>
                <a:schemeClr val="tx1"/>
              </a:solidFill>
            </a:endParaRPr>
          </a:p>
          <a:p>
            <a:pPr algn="ctr"/>
            <a:r>
              <a:rPr lang="ru-RU" dirty="0">
                <a:solidFill>
                  <a:schemeClr val="tx1"/>
                </a:solidFill>
              </a:rPr>
              <a:t>Съдържание - онова, което според учителя е от съществено значение за темата</a:t>
            </a:r>
            <a:r>
              <a:rPr lang="ru-RU" dirty="0"/>
              <a:t>.</a:t>
            </a:r>
            <a:endParaRPr lang="bg-BG" dirty="0"/>
          </a:p>
        </p:txBody>
      </p:sp>
      <p:sp>
        <p:nvSpPr>
          <p:cNvPr id="7" name="Rectangle 6">
            <a:extLst>
              <a:ext uri="{FF2B5EF4-FFF2-40B4-BE49-F238E27FC236}">
                <a16:creationId xmlns:a16="http://schemas.microsoft.com/office/drawing/2014/main" id="{EBB24315-94A4-4AB8-B79E-163C4E70F376}"/>
              </a:ext>
            </a:extLst>
          </p:cNvPr>
          <p:cNvSpPr/>
          <p:nvPr/>
        </p:nvSpPr>
        <p:spPr>
          <a:xfrm>
            <a:off x="8187890" y="2156059"/>
            <a:ext cx="2255521" cy="312821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solidFill>
                  <a:schemeClr val="tx1"/>
                </a:solidFill>
              </a:rPr>
              <a:t>Ученици</a:t>
            </a:r>
          </a:p>
          <a:p>
            <a:pPr algn="ctr"/>
            <a:endParaRPr lang="bg-BG" dirty="0">
              <a:solidFill>
                <a:schemeClr val="tx1"/>
              </a:solidFill>
            </a:endParaRPr>
          </a:p>
          <a:p>
            <a:pPr algn="ctr"/>
            <a:endParaRPr lang="bg-BG" dirty="0">
              <a:solidFill>
                <a:schemeClr val="tx1"/>
              </a:solidFill>
            </a:endParaRPr>
          </a:p>
          <a:p>
            <a:pPr algn="ctr"/>
            <a:r>
              <a:rPr lang="ru-RU" dirty="0">
                <a:solidFill>
                  <a:schemeClr val="tx1"/>
                </a:solidFill>
              </a:rPr>
              <a:t>За учениците трябва да е значимо от гледна точка на собствения им живот и интереси</a:t>
            </a:r>
            <a:r>
              <a:rPr lang="ru-RU" dirty="0"/>
              <a:t>. </a:t>
            </a:r>
            <a:endParaRPr lang="bg-BG" dirty="0"/>
          </a:p>
        </p:txBody>
      </p:sp>
    </p:spTree>
    <p:extLst>
      <p:ext uri="{BB962C8B-B14F-4D97-AF65-F5344CB8AC3E}">
        <p14:creationId xmlns:p14="http://schemas.microsoft.com/office/powerpoint/2010/main" val="438433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0D86-EEF5-405E-9527-18E5C327C655}"/>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Потребност от знания</a:t>
            </a:r>
          </a:p>
        </p:txBody>
      </p:sp>
      <p:sp>
        <p:nvSpPr>
          <p:cNvPr id="3" name="Content Placeholder 2">
            <a:extLst>
              <a:ext uri="{FF2B5EF4-FFF2-40B4-BE49-F238E27FC236}">
                <a16:creationId xmlns:a16="http://schemas.microsoft.com/office/drawing/2014/main" id="{58B577FD-850C-42CF-B1CE-D0F4466055BA}"/>
              </a:ext>
            </a:extLst>
          </p:cNvPr>
          <p:cNvSpPr>
            <a:spLocks noGrp="1"/>
          </p:cNvSpPr>
          <p:nvPr>
            <p:ph idx="1"/>
          </p:nvPr>
        </p:nvSpPr>
        <p:spPr>
          <a:xfrm>
            <a:off x="838200" y="1825625"/>
            <a:ext cx="10515600" cy="4351338"/>
          </a:xfrm>
        </p:spPr>
        <p:txBody>
          <a:bodyPr>
            <a:normAutofit/>
          </a:bodyPr>
          <a:lstStyle/>
          <a:p>
            <a:pPr algn="just"/>
            <a:r>
              <a:rPr lang="ru-RU" dirty="0">
                <a:latin typeface="Times New Roman" panose="02020603050405020304" pitchFamily="18" charset="0"/>
                <a:cs typeface="Times New Roman" panose="02020603050405020304" pitchFamily="18" charset="0"/>
              </a:rPr>
              <a:t>Проектът трябва да предпоставя интегрирано знание.</a:t>
            </a:r>
          </a:p>
          <a:p>
            <a:pPr algn="just"/>
            <a:r>
              <a:rPr lang="ru-RU" dirty="0">
                <a:latin typeface="Times New Roman" panose="02020603050405020304" pitchFamily="18" charset="0"/>
                <a:cs typeface="Times New Roman" panose="02020603050405020304" pitchFamily="18" charset="0"/>
              </a:rPr>
              <a:t> Мотивирайте учениците с </a:t>
            </a:r>
            <a:r>
              <a:rPr lang="bg-BG"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въвеждащо събитие“:</a:t>
            </a:r>
          </a:p>
          <a:p>
            <a:pPr marL="0" indent="0" algn="just">
              <a:buNone/>
            </a:pPr>
            <a:r>
              <a:rPr lang="ru-RU" dirty="0">
                <a:latin typeface="Times New Roman" panose="02020603050405020304" pitchFamily="18" charset="0"/>
                <a:cs typeface="Times New Roman" panose="02020603050405020304" pitchFamily="18" charset="0"/>
              </a:rPr>
              <a:t> - то ангажира интереса на учениците </a:t>
            </a:r>
          </a:p>
          <a:p>
            <a:pPr marL="0" indent="0" algn="just">
              <a:buNone/>
            </a:pPr>
            <a:r>
              <a:rPr lang="ru-RU" dirty="0">
                <a:latin typeface="Times New Roman" panose="02020603050405020304" pitchFamily="18" charset="0"/>
                <a:cs typeface="Times New Roman" panose="02020603050405020304" pitchFamily="18" charset="0"/>
              </a:rPr>
              <a:t> - предизвиква задаване на въпроси </a:t>
            </a:r>
          </a:p>
          <a:p>
            <a:pPr marL="0" indent="0" algn="just">
              <a:buNone/>
            </a:pPr>
            <a:r>
              <a:rPr lang="ru-RU" dirty="0">
                <a:latin typeface="Times New Roman" panose="02020603050405020304" pitchFamily="18" charset="0"/>
                <a:cs typeface="Times New Roman" panose="02020603050405020304" pitchFamily="18" charset="0"/>
              </a:rPr>
              <a:t>Може да бъде: научен факт, кратък разказ, </a:t>
            </a:r>
          </a:p>
          <a:p>
            <a:pPr marL="0" indent="0" algn="just">
              <a:buNone/>
            </a:pPr>
            <a:r>
              <a:rPr lang="ru-RU" dirty="0">
                <a:latin typeface="Times New Roman" panose="02020603050405020304" pitchFamily="18" charset="0"/>
                <a:cs typeface="Times New Roman" panose="02020603050405020304" pitchFamily="18" charset="0"/>
              </a:rPr>
              <a:t>изображение, случка, филм, клип, въпрос...</a:t>
            </a:r>
          </a:p>
          <a:p>
            <a:pPr marL="0" indent="0" algn="just">
              <a:buNone/>
            </a:pPr>
            <a:r>
              <a:rPr lang="ru-RU" dirty="0">
                <a:latin typeface="Times New Roman" panose="02020603050405020304" pitchFamily="18" charset="0"/>
                <a:cs typeface="Times New Roman" panose="02020603050405020304" pitchFamily="18" charset="0"/>
              </a:rPr>
              <a:t>проявете креативност –</a:t>
            </a:r>
          </a:p>
          <a:p>
            <a:pPr marL="0" indent="0" algn="just">
              <a:buNone/>
            </a:pPr>
            <a:r>
              <a:rPr lang="ru-RU" dirty="0">
                <a:latin typeface="Times New Roman" panose="02020603050405020304" pitchFamily="18" charset="0"/>
                <a:cs typeface="Times New Roman" panose="02020603050405020304" pitchFamily="18" charset="0"/>
              </a:rPr>
              <a:t>умението да измисляме нови начини на действие.</a:t>
            </a:r>
            <a:endParaRPr lang="bg-BG" dirty="0">
              <a:latin typeface="Times New Roman" panose="02020603050405020304" pitchFamily="18" charset="0"/>
              <a:cs typeface="Times New Roman" panose="02020603050405020304" pitchFamily="18" charset="0"/>
            </a:endParaRPr>
          </a:p>
          <a:p>
            <a:pPr marL="0" indent="0">
              <a:buNone/>
            </a:pPr>
            <a:endParaRPr lang="bg-BG" dirty="0"/>
          </a:p>
        </p:txBody>
      </p:sp>
      <p:pic>
        <p:nvPicPr>
          <p:cNvPr id="5" name="Picture 4">
            <a:extLst>
              <a:ext uri="{FF2B5EF4-FFF2-40B4-BE49-F238E27FC236}">
                <a16:creationId xmlns:a16="http://schemas.microsoft.com/office/drawing/2014/main" id="{90774998-E66B-45ED-ADB9-50407E450CEF}"/>
              </a:ext>
            </a:extLst>
          </p:cNvPr>
          <p:cNvPicPr>
            <a:picLocks noChangeAspect="1"/>
          </p:cNvPicPr>
          <p:nvPr/>
        </p:nvPicPr>
        <p:blipFill>
          <a:blip r:embed="rId2"/>
          <a:stretch>
            <a:fillRect/>
          </a:stretch>
        </p:blipFill>
        <p:spPr>
          <a:xfrm>
            <a:off x="7793645" y="2899012"/>
            <a:ext cx="3903493" cy="2204563"/>
          </a:xfrm>
          <a:prstGeom prst="rect">
            <a:avLst/>
          </a:prstGeom>
        </p:spPr>
      </p:pic>
    </p:spTree>
    <p:extLst>
      <p:ext uri="{BB962C8B-B14F-4D97-AF65-F5344CB8AC3E}">
        <p14:creationId xmlns:p14="http://schemas.microsoft.com/office/powerpoint/2010/main" val="1070863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F313-EA51-4D9A-8F93-1F75E56D1227}"/>
              </a:ext>
            </a:extLst>
          </p:cNvPr>
          <p:cNvSpPr>
            <a:spLocks noGrp="1"/>
          </p:cNvSpPr>
          <p:nvPr>
            <p:ph type="title"/>
          </p:nvPr>
        </p:nvSpPr>
        <p:spPr/>
        <p:txBody>
          <a:bodyPr/>
          <a:lstStyle/>
          <a:p>
            <a:br>
              <a:rPr lang="bg-BG" dirty="0"/>
            </a:br>
            <a:endParaRPr lang="bg-BG" dirty="0"/>
          </a:p>
        </p:txBody>
      </p:sp>
      <p:sp>
        <p:nvSpPr>
          <p:cNvPr id="4" name="Rectangle 3">
            <a:extLst>
              <a:ext uri="{FF2B5EF4-FFF2-40B4-BE49-F238E27FC236}">
                <a16:creationId xmlns:a16="http://schemas.microsoft.com/office/drawing/2014/main" id="{16956355-D13C-4534-8EF7-CFDBD83D2901}"/>
              </a:ext>
            </a:extLst>
          </p:cNvPr>
          <p:cNvSpPr/>
          <p:nvPr/>
        </p:nvSpPr>
        <p:spPr>
          <a:xfrm>
            <a:off x="1011454" y="1622265"/>
            <a:ext cx="4388318" cy="39892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a:p>
            <a:pPr algn="ctr"/>
            <a:r>
              <a:rPr lang="bg-BG" sz="2400" b="1" dirty="0">
                <a:solidFill>
                  <a:schemeClr val="tx1"/>
                </a:solidFill>
                <a:latin typeface="Times New Roman" panose="02020603050405020304" pitchFamily="18" charset="0"/>
                <a:cs typeface="Times New Roman" panose="02020603050405020304" pitchFamily="18" charset="0"/>
              </a:rPr>
              <a:t>Мотивиращ въпрос/проблем</a:t>
            </a:r>
          </a:p>
          <a:p>
            <a:pPr algn="ctr"/>
            <a:endParaRPr lang="bg-BG" dirty="0">
              <a:solidFill>
                <a:schemeClr val="tx1"/>
              </a:solidFill>
            </a:endParaRPr>
          </a:p>
          <a:p>
            <a:pPr algn="ctr"/>
            <a:endParaRPr lang="bg-BG" dirty="0">
              <a:solidFill>
                <a:schemeClr val="accent5">
                  <a:lumMod val="20000"/>
                  <a:lumOff val="80000"/>
                </a:schemeClr>
              </a:solidFill>
            </a:endParaRPr>
          </a:p>
          <a:p>
            <a:pPr algn="ctr"/>
            <a:endParaRPr lang="bg-BG" dirty="0">
              <a:solidFill>
                <a:schemeClr val="tx1"/>
              </a:solidFill>
            </a:endParaRPr>
          </a:p>
          <a:p>
            <a:pPr algn="ctr"/>
            <a:r>
              <a:rPr lang="ru-RU" dirty="0">
                <a:solidFill>
                  <a:schemeClr val="tx1"/>
                </a:solidFill>
              </a:rPr>
              <a:t>Въпросът трябва да е:</a:t>
            </a:r>
          </a:p>
          <a:p>
            <a:pPr algn="ctr"/>
            <a:r>
              <a:rPr lang="ru-RU" dirty="0">
                <a:solidFill>
                  <a:schemeClr val="tx1"/>
                </a:solidFill>
              </a:rPr>
              <a:t> • провокиращ;</a:t>
            </a:r>
          </a:p>
          <a:p>
            <a:pPr algn="ctr"/>
            <a:r>
              <a:rPr lang="ru-RU" dirty="0">
                <a:solidFill>
                  <a:schemeClr val="tx1"/>
                </a:solidFill>
              </a:rPr>
              <a:t> • с отворен край; </a:t>
            </a:r>
          </a:p>
          <a:p>
            <a:pPr algn="ctr"/>
            <a:r>
              <a:rPr lang="ru-RU" dirty="0">
                <a:solidFill>
                  <a:schemeClr val="tx1"/>
                </a:solidFill>
              </a:rPr>
              <a:t>• комплексен;</a:t>
            </a:r>
          </a:p>
          <a:p>
            <a:pPr algn="ctr"/>
            <a:r>
              <a:rPr lang="ru-RU" dirty="0">
                <a:solidFill>
                  <a:schemeClr val="tx1"/>
                </a:solidFill>
              </a:rPr>
              <a:t> • свързан със същината на онова, което искате учениците да научат.</a:t>
            </a:r>
            <a:endParaRPr lang="bg-BG" dirty="0">
              <a:solidFill>
                <a:schemeClr val="tx1"/>
              </a:solidFill>
            </a:endParaRPr>
          </a:p>
          <a:p>
            <a:pPr algn="ctr"/>
            <a:endParaRPr lang="bg-BG" dirty="0">
              <a:solidFill>
                <a:schemeClr val="tx1"/>
              </a:solidFill>
            </a:endParaRPr>
          </a:p>
          <a:p>
            <a:pPr algn="ctr"/>
            <a:r>
              <a:rPr lang="ru-RU" dirty="0">
                <a:solidFill>
                  <a:schemeClr val="tx1"/>
                </a:solidFill>
              </a:rPr>
              <a:t>Без мотивиращ въпрос учениците може да не разберат защо ще работят по проекта.</a:t>
            </a:r>
            <a:endParaRPr lang="bg-BG" dirty="0">
              <a:solidFill>
                <a:schemeClr val="tx1"/>
              </a:solidFill>
            </a:endParaRPr>
          </a:p>
          <a:p>
            <a:pPr algn="ctr"/>
            <a:endParaRPr lang="bg-BG" dirty="0">
              <a:solidFill>
                <a:schemeClr val="tx1"/>
              </a:solidFill>
            </a:endParaRPr>
          </a:p>
          <a:p>
            <a:pPr algn="ctr"/>
            <a:endParaRPr lang="bg-BG" dirty="0"/>
          </a:p>
        </p:txBody>
      </p:sp>
      <p:sp>
        <p:nvSpPr>
          <p:cNvPr id="5" name="Rectangle 4">
            <a:extLst>
              <a:ext uri="{FF2B5EF4-FFF2-40B4-BE49-F238E27FC236}">
                <a16:creationId xmlns:a16="http://schemas.microsoft.com/office/drawing/2014/main" id="{3123DE30-2421-4176-8B44-065D540951F3}"/>
              </a:ext>
            </a:extLst>
          </p:cNvPr>
          <p:cNvSpPr/>
          <p:nvPr/>
        </p:nvSpPr>
        <p:spPr>
          <a:xfrm>
            <a:off x="6043433" y="1622265"/>
            <a:ext cx="4744809" cy="436747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Мнение и избор </a:t>
            </a:r>
          </a:p>
          <a:p>
            <a:pPr algn="ctr"/>
            <a:r>
              <a:rPr lang="ru-RU" sz="2400" b="1" dirty="0">
                <a:solidFill>
                  <a:schemeClr val="tx1"/>
                </a:solidFill>
                <a:latin typeface="Times New Roman" panose="02020603050405020304" pitchFamily="18" charset="0"/>
                <a:cs typeface="Times New Roman" panose="02020603050405020304" pitchFamily="18" charset="0"/>
              </a:rPr>
              <a:t>на ученика</a:t>
            </a:r>
          </a:p>
          <a:p>
            <a:pPr algn="ctr"/>
            <a:endParaRPr lang="ru-RU" dirty="0">
              <a:solidFill>
                <a:schemeClr val="tx1"/>
              </a:solidFill>
            </a:endParaRPr>
          </a:p>
          <a:p>
            <a:pPr algn="just"/>
            <a:r>
              <a:rPr lang="ru-RU" dirty="0">
                <a:solidFill>
                  <a:schemeClr val="tx1"/>
                </a:solidFill>
              </a:rPr>
              <a:t>	За да стане проектът смислен за учениците, голяма е ролята на тяхното мнение и избор.</a:t>
            </a:r>
          </a:p>
          <a:p>
            <a:pPr algn="just"/>
            <a:r>
              <a:rPr lang="ru-RU" dirty="0">
                <a:solidFill>
                  <a:schemeClr val="tx1"/>
                </a:solidFill>
              </a:rPr>
              <a:t> 	При организирането на проектите учителите трябва да се съобразяват с избора на учениците си и тяхната подготовка. </a:t>
            </a:r>
          </a:p>
          <a:p>
            <a:pPr algn="just"/>
            <a:r>
              <a:rPr lang="ru-RU" dirty="0">
                <a:solidFill>
                  <a:schemeClr val="tx1"/>
                </a:solidFill>
              </a:rPr>
              <a:t>	В случаите, когато изборът на учениците е ограничен, те могат да изберат каква тема да проучат в рамките на по-общия мотивиращ въпрос или да изберат как да проектират, създадат или представят продуктите на проекта.</a:t>
            </a:r>
            <a:endParaRPr lang="bg-BG" dirty="0">
              <a:solidFill>
                <a:schemeClr val="tx1"/>
              </a:solidFill>
            </a:endParaRPr>
          </a:p>
        </p:txBody>
      </p:sp>
      <p:sp>
        <p:nvSpPr>
          <p:cNvPr id="6" name="Rectangle 5">
            <a:extLst>
              <a:ext uri="{FF2B5EF4-FFF2-40B4-BE49-F238E27FC236}">
                <a16:creationId xmlns:a16="http://schemas.microsoft.com/office/drawing/2014/main" id="{FDE9B1F4-89AB-469C-A33C-A4C6FCED7CE8}"/>
              </a:ext>
            </a:extLst>
          </p:cNvPr>
          <p:cNvSpPr/>
          <p:nvPr/>
        </p:nvSpPr>
        <p:spPr>
          <a:xfrm>
            <a:off x="1083811" y="5919537"/>
            <a:ext cx="1732547" cy="5733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Абстрактен</a:t>
            </a:r>
          </a:p>
        </p:txBody>
      </p:sp>
      <p:sp>
        <p:nvSpPr>
          <p:cNvPr id="9" name="Rectangle 8">
            <a:extLst>
              <a:ext uri="{FF2B5EF4-FFF2-40B4-BE49-F238E27FC236}">
                <a16:creationId xmlns:a16="http://schemas.microsoft.com/office/drawing/2014/main" id="{9352B9DE-A26D-4862-8FC2-D36EC275D2E2}"/>
              </a:ext>
            </a:extLst>
          </p:cNvPr>
          <p:cNvSpPr/>
          <p:nvPr/>
        </p:nvSpPr>
        <p:spPr>
          <a:xfrm>
            <a:off x="3588789" y="5919537"/>
            <a:ext cx="1732547" cy="5733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Конкретен</a:t>
            </a:r>
          </a:p>
        </p:txBody>
      </p:sp>
      <p:pic>
        <p:nvPicPr>
          <p:cNvPr id="10" name="Picture 9">
            <a:extLst>
              <a:ext uri="{FF2B5EF4-FFF2-40B4-BE49-F238E27FC236}">
                <a16:creationId xmlns:a16="http://schemas.microsoft.com/office/drawing/2014/main" id="{E3280A07-62EB-404C-A4DF-FDFA2162DCFC}"/>
              </a:ext>
            </a:extLst>
          </p:cNvPr>
          <p:cNvPicPr>
            <a:picLocks noChangeAspect="1"/>
          </p:cNvPicPr>
          <p:nvPr/>
        </p:nvPicPr>
        <p:blipFill>
          <a:blip r:embed="rId2"/>
          <a:stretch>
            <a:fillRect/>
          </a:stretch>
        </p:blipFill>
        <p:spPr>
          <a:xfrm>
            <a:off x="2358438" y="324584"/>
            <a:ext cx="1094324" cy="1094324"/>
          </a:xfrm>
          <a:prstGeom prst="rect">
            <a:avLst/>
          </a:prstGeom>
        </p:spPr>
      </p:pic>
      <p:pic>
        <p:nvPicPr>
          <p:cNvPr id="11" name="Picture 10">
            <a:extLst>
              <a:ext uri="{FF2B5EF4-FFF2-40B4-BE49-F238E27FC236}">
                <a16:creationId xmlns:a16="http://schemas.microsoft.com/office/drawing/2014/main" id="{D11ADAD5-A3FF-4694-BB1E-658898EC84BA}"/>
              </a:ext>
            </a:extLst>
          </p:cNvPr>
          <p:cNvPicPr>
            <a:picLocks noChangeAspect="1"/>
          </p:cNvPicPr>
          <p:nvPr/>
        </p:nvPicPr>
        <p:blipFill>
          <a:blip r:embed="rId3"/>
          <a:stretch>
            <a:fillRect/>
          </a:stretch>
        </p:blipFill>
        <p:spPr>
          <a:xfrm>
            <a:off x="7835518" y="320169"/>
            <a:ext cx="1162255" cy="1167159"/>
          </a:xfrm>
          <a:prstGeom prst="rect">
            <a:avLst/>
          </a:prstGeom>
        </p:spPr>
      </p:pic>
    </p:spTree>
    <p:extLst>
      <p:ext uri="{BB962C8B-B14F-4D97-AF65-F5344CB8AC3E}">
        <p14:creationId xmlns:p14="http://schemas.microsoft.com/office/powerpoint/2010/main" val="274870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B9E8-A8CB-4EA1-9F56-6B677838D27C}"/>
              </a:ext>
            </a:extLst>
          </p:cNvPr>
          <p:cNvSpPr>
            <a:spLocks noGrp="1"/>
          </p:cNvSpPr>
          <p:nvPr>
            <p:ph type="title"/>
          </p:nvPr>
        </p:nvSpPr>
        <p:spPr/>
        <p:txBody>
          <a:bodyPr/>
          <a:lstStyle/>
          <a:p>
            <a:pPr algn="ctr"/>
            <a:r>
              <a:rPr lang="ru-RU" dirty="0"/>
              <a:t>Компетенции, необходими в XXI век</a:t>
            </a:r>
            <a:endParaRPr lang="bg-BG" dirty="0"/>
          </a:p>
        </p:txBody>
      </p:sp>
      <p:sp>
        <p:nvSpPr>
          <p:cNvPr id="3" name="Content Placeholder 2">
            <a:extLst>
              <a:ext uri="{FF2B5EF4-FFF2-40B4-BE49-F238E27FC236}">
                <a16:creationId xmlns:a16="http://schemas.microsoft.com/office/drawing/2014/main" id="{524F997B-6426-4364-958E-D1B8EE552AC8}"/>
              </a:ext>
            </a:extLst>
          </p:cNvPr>
          <p:cNvSpPr>
            <a:spLocks noGrp="1"/>
          </p:cNvSpPr>
          <p:nvPr>
            <p:ph idx="1"/>
          </p:nvPr>
        </p:nvSpPr>
        <p:spPr/>
        <p:txBody>
          <a:bodyPr/>
          <a:lstStyle/>
          <a:p>
            <a:endParaRPr lang="bg-BG" dirty="0"/>
          </a:p>
        </p:txBody>
      </p:sp>
      <p:sp>
        <p:nvSpPr>
          <p:cNvPr id="8" name="Rectangle 7">
            <a:extLst>
              <a:ext uri="{FF2B5EF4-FFF2-40B4-BE49-F238E27FC236}">
                <a16:creationId xmlns:a16="http://schemas.microsoft.com/office/drawing/2014/main" id="{2340C457-00A3-4495-A509-74FD07D2ADEF}"/>
              </a:ext>
            </a:extLst>
          </p:cNvPr>
          <p:cNvSpPr/>
          <p:nvPr/>
        </p:nvSpPr>
        <p:spPr>
          <a:xfrm>
            <a:off x="1800725" y="2960978"/>
            <a:ext cx="3445845" cy="1325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Критическо мислене</a:t>
            </a:r>
            <a:endParaRPr lang="bg-BG" dirty="0">
              <a:solidFill>
                <a:schemeClr val="tx1"/>
              </a:solidFill>
            </a:endParaRPr>
          </a:p>
        </p:txBody>
      </p:sp>
      <p:pic>
        <p:nvPicPr>
          <p:cNvPr id="10" name="Picture 9">
            <a:extLst>
              <a:ext uri="{FF2B5EF4-FFF2-40B4-BE49-F238E27FC236}">
                <a16:creationId xmlns:a16="http://schemas.microsoft.com/office/drawing/2014/main" id="{83B2F96D-D1B1-4782-B99E-AD8471D0B5D2}"/>
              </a:ext>
            </a:extLst>
          </p:cNvPr>
          <p:cNvPicPr>
            <a:picLocks noChangeAspect="1"/>
          </p:cNvPicPr>
          <p:nvPr/>
        </p:nvPicPr>
        <p:blipFill>
          <a:blip r:embed="rId2"/>
          <a:stretch>
            <a:fillRect/>
          </a:stretch>
        </p:blipFill>
        <p:spPr>
          <a:xfrm>
            <a:off x="6720504" y="4669215"/>
            <a:ext cx="3456732" cy="1341236"/>
          </a:xfrm>
          <a:prstGeom prst="rect">
            <a:avLst/>
          </a:prstGeom>
          <a:solidFill>
            <a:schemeClr val="accent5">
              <a:lumMod val="20000"/>
              <a:lumOff val="80000"/>
            </a:schemeClr>
          </a:solidFill>
          <a:ln>
            <a:solidFill>
              <a:schemeClr val="accent5">
                <a:lumMod val="20000"/>
                <a:lumOff val="80000"/>
              </a:schemeClr>
            </a:solidFill>
          </a:ln>
        </p:spPr>
      </p:pic>
      <p:pic>
        <p:nvPicPr>
          <p:cNvPr id="11" name="Picture 10">
            <a:extLst>
              <a:ext uri="{FF2B5EF4-FFF2-40B4-BE49-F238E27FC236}">
                <a16:creationId xmlns:a16="http://schemas.microsoft.com/office/drawing/2014/main" id="{370E468B-D3A6-4DD7-BE7C-61FD6126F1B0}"/>
              </a:ext>
            </a:extLst>
          </p:cNvPr>
          <p:cNvPicPr>
            <a:picLocks noChangeAspect="1"/>
          </p:cNvPicPr>
          <p:nvPr/>
        </p:nvPicPr>
        <p:blipFill>
          <a:blip r:embed="rId2"/>
          <a:stretch>
            <a:fillRect/>
          </a:stretch>
        </p:blipFill>
        <p:spPr>
          <a:xfrm>
            <a:off x="1800725" y="4645046"/>
            <a:ext cx="3456732" cy="1341236"/>
          </a:xfrm>
          <a:prstGeom prst="rect">
            <a:avLst/>
          </a:prstGeom>
          <a:solidFill>
            <a:schemeClr val="accent5">
              <a:lumMod val="20000"/>
              <a:lumOff val="80000"/>
            </a:schemeClr>
          </a:solidFill>
          <a:ln>
            <a:solidFill>
              <a:schemeClr val="accent5">
                <a:lumMod val="40000"/>
                <a:lumOff val="60000"/>
              </a:schemeClr>
            </a:solidFill>
          </a:ln>
        </p:spPr>
      </p:pic>
      <p:sp>
        <p:nvSpPr>
          <p:cNvPr id="15" name="Rectangle 14">
            <a:extLst>
              <a:ext uri="{FF2B5EF4-FFF2-40B4-BE49-F238E27FC236}">
                <a16:creationId xmlns:a16="http://schemas.microsoft.com/office/drawing/2014/main" id="{E80C67A8-0D0C-44B4-B993-32EAA5268CE2}"/>
              </a:ext>
            </a:extLst>
          </p:cNvPr>
          <p:cNvSpPr/>
          <p:nvPr/>
        </p:nvSpPr>
        <p:spPr>
          <a:xfrm>
            <a:off x="2295625" y="5155167"/>
            <a:ext cx="2730363" cy="369332"/>
          </a:xfrm>
          <a:prstGeom prst="rect">
            <a:avLst/>
          </a:prstGeom>
        </p:spPr>
        <p:txBody>
          <a:bodyPr wrap="none">
            <a:spAutoFit/>
          </a:bodyPr>
          <a:lstStyle/>
          <a:p>
            <a:r>
              <a:rPr lang="ru-RU" dirty="0"/>
              <a:t>Комуникационни умения </a:t>
            </a:r>
            <a:endParaRPr lang="bg-BG" dirty="0"/>
          </a:p>
        </p:txBody>
      </p:sp>
      <p:sp>
        <p:nvSpPr>
          <p:cNvPr id="16" name="Rectangle 15">
            <a:extLst>
              <a:ext uri="{FF2B5EF4-FFF2-40B4-BE49-F238E27FC236}">
                <a16:creationId xmlns:a16="http://schemas.microsoft.com/office/drawing/2014/main" id="{F1387AEC-7358-4A30-83B4-1156E33C5B80}"/>
              </a:ext>
            </a:extLst>
          </p:cNvPr>
          <p:cNvSpPr/>
          <p:nvPr/>
        </p:nvSpPr>
        <p:spPr>
          <a:xfrm>
            <a:off x="6924959" y="5130998"/>
            <a:ext cx="3047822" cy="369332"/>
          </a:xfrm>
          <a:prstGeom prst="rect">
            <a:avLst/>
          </a:prstGeom>
        </p:spPr>
        <p:txBody>
          <a:bodyPr wrap="none">
            <a:spAutoFit/>
          </a:bodyPr>
          <a:lstStyle/>
          <a:p>
            <a:r>
              <a:rPr lang="ru-RU" dirty="0"/>
              <a:t>Креативност и иновативност </a:t>
            </a:r>
            <a:endParaRPr lang="bg-BG" dirty="0"/>
          </a:p>
        </p:txBody>
      </p:sp>
      <p:sp>
        <p:nvSpPr>
          <p:cNvPr id="17" name="Rectangle 16">
            <a:extLst>
              <a:ext uri="{FF2B5EF4-FFF2-40B4-BE49-F238E27FC236}">
                <a16:creationId xmlns:a16="http://schemas.microsoft.com/office/drawing/2014/main" id="{1638671A-67DD-4D68-9B3D-F9B5EE84481F}"/>
              </a:ext>
            </a:extLst>
          </p:cNvPr>
          <p:cNvSpPr/>
          <p:nvPr/>
        </p:nvSpPr>
        <p:spPr>
          <a:xfrm>
            <a:off x="6620092" y="2950884"/>
            <a:ext cx="3445845" cy="1325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Умения за сътрудничество </a:t>
            </a:r>
          </a:p>
        </p:txBody>
      </p:sp>
    </p:spTree>
    <p:extLst>
      <p:ext uri="{BB962C8B-B14F-4D97-AF65-F5344CB8AC3E}">
        <p14:creationId xmlns:p14="http://schemas.microsoft.com/office/powerpoint/2010/main" val="290858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5BEB-798B-4ECF-91AB-AE6B70C71AF1}"/>
              </a:ext>
            </a:extLst>
          </p:cNvPr>
          <p:cNvSpPr>
            <a:spLocks noGrp="1"/>
          </p:cNvSpPr>
          <p:nvPr>
            <p:ph type="title"/>
          </p:nvPr>
        </p:nvSpPr>
        <p:spPr/>
        <p:txBody>
          <a:bodyPr/>
          <a:lstStyle/>
          <a:p>
            <a:endParaRPr lang="bg-BG"/>
          </a:p>
        </p:txBody>
      </p:sp>
      <p:sp>
        <p:nvSpPr>
          <p:cNvPr id="3" name="Content Placeholder 2">
            <a:extLst>
              <a:ext uri="{FF2B5EF4-FFF2-40B4-BE49-F238E27FC236}">
                <a16:creationId xmlns:a16="http://schemas.microsoft.com/office/drawing/2014/main" id="{766B102E-337C-4860-8C82-5B730A80FEEF}"/>
              </a:ext>
            </a:extLst>
          </p:cNvPr>
          <p:cNvSpPr>
            <a:spLocks noGrp="1"/>
          </p:cNvSpPr>
          <p:nvPr>
            <p:ph idx="1"/>
          </p:nvPr>
        </p:nvSpPr>
        <p:spPr/>
        <p:txBody>
          <a:bodyPr/>
          <a:lstStyle/>
          <a:p>
            <a:endParaRPr lang="bg-BG" dirty="0"/>
          </a:p>
        </p:txBody>
      </p:sp>
      <p:sp>
        <p:nvSpPr>
          <p:cNvPr id="4" name="Rectangle 3">
            <a:extLst>
              <a:ext uri="{FF2B5EF4-FFF2-40B4-BE49-F238E27FC236}">
                <a16:creationId xmlns:a16="http://schemas.microsoft.com/office/drawing/2014/main" id="{0AD5F275-26EB-4E37-A717-07A9A6EBCDA7}"/>
              </a:ext>
            </a:extLst>
          </p:cNvPr>
          <p:cNvSpPr/>
          <p:nvPr/>
        </p:nvSpPr>
        <p:spPr>
          <a:xfrm>
            <a:off x="1020278" y="943276"/>
            <a:ext cx="4437246" cy="51302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tx1"/>
                </a:solidFill>
                <a:latin typeface="Times New Roman" panose="02020603050405020304" pitchFamily="18" charset="0"/>
                <a:cs typeface="Times New Roman" panose="02020603050405020304" pitchFamily="18" charset="0"/>
              </a:rPr>
              <a:t>Задълбочено изследване</a:t>
            </a:r>
          </a:p>
          <a:p>
            <a:pPr algn="ctr"/>
            <a:endParaRPr lang="ru-RU" dirty="0">
              <a:solidFill>
                <a:schemeClr val="tx1"/>
              </a:solidFill>
            </a:endParaRPr>
          </a:p>
          <a:p>
            <a:pPr algn="ctr"/>
            <a:endParaRPr lang="ru-RU" dirty="0">
              <a:solidFill>
                <a:schemeClr val="tx1"/>
              </a:solidFill>
            </a:endParaRPr>
          </a:p>
          <a:p>
            <a:pPr algn="just"/>
            <a:r>
              <a:rPr lang="ru-RU" dirty="0">
                <a:solidFill>
                  <a:schemeClr val="tx1"/>
                </a:solidFill>
              </a:rPr>
              <a:t>Учениците винаги намират работата по</a:t>
            </a:r>
          </a:p>
          <a:p>
            <a:pPr algn="just"/>
            <a:r>
              <a:rPr lang="ru-RU" dirty="0">
                <a:solidFill>
                  <a:schemeClr val="tx1"/>
                </a:solidFill>
              </a:rPr>
              <a:t>проекти </a:t>
            </a:r>
            <a:r>
              <a:rPr lang="ru-RU" b="1" dirty="0">
                <a:solidFill>
                  <a:schemeClr val="tx1"/>
                </a:solidFill>
              </a:rPr>
              <a:t>по-смислена</a:t>
            </a:r>
            <a:r>
              <a:rPr lang="ru-RU" dirty="0">
                <a:solidFill>
                  <a:schemeClr val="tx1"/>
                </a:solidFill>
              </a:rPr>
              <a:t>, ако провеждат</a:t>
            </a:r>
          </a:p>
          <a:p>
            <a:pPr algn="just"/>
            <a:r>
              <a:rPr lang="ru-RU" dirty="0">
                <a:solidFill>
                  <a:schemeClr val="tx1"/>
                </a:solidFill>
              </a:rPr>
              <a:t>същинско </a:t>
            </a:r>
            <a:r>
              <a:rPr lang="ru-RU" b="1" dirty="0">
                <a:solidFill>
                  <a:schemeClr val="tx1"/>
                </a:solidFill>
              </a:rPr>
              <a:t>изследване</a:t>
            </a:r>
            <a:r>
              <a:rPr lang="ru-RU" dirty="0">
                <a:solidFill>
                  <a:schemeClr val="tx1"/>
                </a:solidFill>
              </a:rPr>
              <a:t>.</a:t>
            </a:r>
          </a:p>
          <a:p>
            <a:pPr algn="just"/>
            <a:r>
              <a:rPr lang="ru-RU" dirty="0">
                <a:solidFill>
                  <a:schemeClr val="tx1"/>
                </a:solidFill>
              </a:rPr>
              <a:t>С намирането на отговорите учениците</a:t>
            </a:r>
          </a:p>
          <a:p>
            <a:pPr algn="just"/>
            <a:r>
              <a:rPr lang="ru-RU" b="1" dirty="0">
                <a:solidFill>
                  <a:schemeClr val="tx1"/>
                </a:solidFill>
              </a:rPr>
              <a:t>поставят и изследват нови </a:t>
            </a:r>
            <a:r>
              <a:rPr lang="ru-RU" dirty="0">
                <a:solidFill>
                  <a:schemeClr val="tx1"/>
                </a:solidFill>
              </a:rPr>
              <a:t>въпроси.</a:t>
            </a:r>
          </a:p>
          <a:p>
            <a:pPr algn="just"/>
            <a:r>
              <a:rPr lang="ru-RU" dirty="0">
                <a:solidFill>
                  <a:schemeClr val="tx1"/>
                </a:solidFill>
              </a:rPr>
              <a:t>Те синтезират събраната информация и я</a:t>
            </a:r>
          </a:p>
          <a:p>
            <a:pPr algn="just"/>
            <a:r>
              <a:rPr lang="ru-RU" dirty="0">
                <a:solidFill>
                  <a:schemeClr val="tx1"/>
                </a:solidFill>
              </a:rPr>
              <a:t>използват както в индивидуалните си</a:t>
            </a:r>
          </a:p>
          <a:p>
            <a:pPr algn="just"/>
            <a:r>
              <a:rPr lang="ru-RU" dirty="0">
                <a:solidFill>
                  <a:schemeClr val="tx1"/>
                </a:solidFill>
              </a:rPr>
              <a:t>задания по мотивиращия въпрос, така и за</a:t>
            </a:r>
          </a:p>
          <a:p>
            <a:pPr algn="just"/>
            <a:r>
              <a:rPr lang="ru-RU" b="1" dirty="0">
                <a:solidFill>
                  <a:schemeClr val="tx1"/>
                </a:solidFill>
              </a:rPr>
              <a:t>създаване на свързания с въпроса продукт </a:t>
            </a:r>
            <a:r>
              <a:rPr lang="ru-RU" dirty="0">
                <a:solidFill>
                  <a:schemeClr val="tx1"/>
                </a:solidFill>
              </a:rPr>
              <a:t>на своя екип.</a:t>
            </a:r>
            <a:endParaRPr lang="bg-BG" dirty="0">
              <a:solidFill>
                <a:schemeClr val="tx1"/>
              </a:solidFill>
            </a:endParaRPr>
          </a:p>
        </p:txBody>
      </p:sp>
      <p:sp>
        <p:nvSpPr>
          <p:cNvPr id="8" name="Rectangle 7">
            <a:extLst>
              <a:ext uri="{FF2B5EF4-FFF2-40B4-BE49-F238E27FC236}">
                <a16:creationId xmlns:a16="http://schemas.microsoft.com/office/drawing/2014/main" id="{98830CEC-671E-4D70-9220-C204F3438313}"/>
              </a:ext>
            </a:extLst>
          </p:cNvPr>
          <p:cNvSpPr/>
          <p:nvPr/>
        </p:nvSpPr>
        <p:spPr>
          <a:xfrm>
            <a:off x="6487427" y="943276"/>
            <a:ext cx="4100361" cy="51302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b="1" i="1" dirty="0">
                <a:solidFill>
                  <a:schemeClr val="tx1"/>
                </a:solidFill>
                <a:latin typeface="Times New Roman" panose="02020603050405020304" pitchFamily="18" charset="0"/>
                <a:cs typeface="Times New Roman" panose="02020603050405020304" pitchFamily="18" charset="0"/>
              </a:rPr>
              <a:t>Критика и презареждане</a:t>
            </a:r>
          </a:p>
          <a:p>
            <a:pPr algn="ctr"/>
            <a:endParaRPr lang="bg-BG" dirty="0">
              <a:solidFill>
                <a:schemeClr val="tx1"/>
              </a:solidFill>
            </a:endParaRPr>
          </a:p>
          <a:p>
            <a:pPr algn="ctr"/>
            <a:endParaRPr lang="bg-BG" dirty="0">
              <a:solidFill>
                <a:schemeClr val="tx1"/>
              </a:solidFill>
            </a:endParaRPr>
          </a:p>
          <a:p>
            <a:pPr algn="just"/>
            <a:r>
              <a:rPr lang="ru-RU" dirty="0">
                <a:solidFill>
                  <a:schemeClr val="tx1"/>
                </a:solidFill>
              </a:rPr>
              <a:t>В процеса на разработване на нови идеи и продукти ученическите екипи могат </a:t>
            </a:r>
            <a:r>
              <a:rPr lang="ru-RU" b="1" dirty="0">
                <a:solidFill>
                  <a:schemeClr val="tx1"/>
                </a:solidFill>
              </a:rPr>
              <a:t>взаимно да преразглеждат и критикуват работата си</a:t>
            </a:r>
            <a:r>
              <a:rPr lang="ru-RU" dirty="0">
                <a:solidFill>
                  <a:schemeClr val="tx1"/>
                </a:solidFill>
              </a:rPr>
              <a:t>, като се придържат към указанията и образците. </a:t>
            </a:r>
          </a:p>
          <a:p>
            <a:pPr algn="just"/>
            <a:r>
              <a:rPr lang="ru-RU" b="1" dirty="0">
                <a:solidFill>
                  <a:schemeClr val="tx1"/>
                </a:solidFill>
              </a:rPr>
              <a:t>Учителят</a:t>
            </a:r>
            <a:r>
              <a:rPr lang="ru-RU" dirty="0">
                <a:solidFill>
                  <a:schemeClr val="tx1"/>
                </a:solidFill>
              </a:rPr>
              <a:t> може да преглежда и изследователските им бележки, чернови, проекти и планове, да провежда дистанционни индивидуални срещи и срещи с екипите, за </a:t>
            </a:r>
            <a:r>
              <a:rPr lang="ru-RU" b="1" dirty="0">
                <a:solidFill>
                  <a:schemeClr val="tx1"/>
                </a:solidFill>
              </a:rPr>
              <a:t>да следи напредъка им.</a:t>
            </a:r>
            <a:endParaRPr lang="bg-BG" b="1" dirty="0">
              <a:solidFill>
                <a:schemeClr val="tx1"/>
              </a:solidFill>
            </a:endParaRPr>
          </a:p>
        </p:txBody>
      </p:sp>
    </p:spTree>
    <p:extLst>
      <p:ext uri="{BB962C8B-B14F-4D97-AF65-F5344CB8AC3E}">
        <p14:creationId xmlns:p14="http://schemas.microsoft.com/office/powerpoint/2010/main" val="259648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FC1E-9EB8-4070-88B9-1A6AEC982959}"/>
              </a:ext>
            </a:extLst>
          </p:cNvPr>
          <p:cNvSpPr>
            <a:spLocks noGrp="1"/>
          </p:cNvSpPr>
          <p:nvPr>
            <p:ph type="title"/>
          </p:nvPr>
        </p:nvSpPr>
        <p:spPr/>
        <p:txBody>
          <a:bodyPr/>
          <a:lstStyle/>
          <a:p>
            <a:endParaRPr lang="bg-BG"/>
          </a:p>
        </p:txBody>
      </p:sp>
      <p:pic>
        <p:nvPicPr>
          <p:cNvPr id="3074" name="Picture 2" descr="Конструктивизъм - комунален конструктивизъм">
            <a:extLst>
              <a:ext uri="{FF2B5EF4-FFF2-40B4-BE49-F238E27FC236}">
                <a16:creationId xmlns:a16="http://schemas.microsoft.com/office/drawing/2014/main" id="{0A33331D-2E1D-4773-B5DB-53DDCA296A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530" y="2636"/>
            <a:ext cx="9201751" cy="690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92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8F49-8FFD-4DBA-85DC-0838D0B5BB45}"/>
              </a:ext>
            </a:extLst>
          </p:cNvPr>
          <p:cNvSpPr>
            <a:spLocks noGrp="1"/>
          </p:cNvSpPr>
          <p:nvPr>
            <p:ph type="title"/>
          </p:nvPr>
        </p:nvSpPr>
        <p:spPr/>
        <p:txBody>
          <a:bodyPr>
            <a:normAutofit fontScale="90000"/>
          </a:bodyPr>
          <a:lstStyle/>
          <a:p>
            <a:pPr algn="ctr">
              <a:lnSpc>
                <a:spcPct val="150000"/>
              </a:lnSpc>
            </a:pPr>
            <a:br>
              <a:rPr lang="ru-RU" sz="2700" b="1" cap="all" dirty="0">
                <a:latin typeface="Times New Roman" panose="02020603050405020304" pitchFamily="18" charset="0"/>
                <a:cs typeface="Times New Roman" panose="02020603050405020304" pitchFamily="18" charset="0"/>
              </a:rPr>
            </a:br>
            <a:r>
              <a:rPr lang="ru-RU" sz="3100" b="1" cap="all" dirty="0">
                <a:latin typeface="Times New Roman" panose="02020603050405020304" pitchFamily="18" charset="0"/>
                <a:cs typeface="Times New Roman" panose="02020603050405020304" pitchFamily="18" charset="0"/>
              </a:rPr>
              <a:t>КОНСТРУКТИВИЗМЪТ – ТЕОРЕТИЧНА ОСНОВА НА ИНТЕРАКТИВНОТО ОБУЧЕНИЕ</a:t>
            </a:r>
            <a:br>
              <a:rPr lang="ru-RU" b="1" cap="all" dirty="0"/>
            </a:br>
            <a:endParaRPr lang="bg-BG" dirty="0"/>
          </a:p>
        </p:txBody>
      </p:sp>
      <p:sp>
        <p:nvSpPr>
          <p:cNvPr id="3" name="Content Placeholder 2">
            <a:extLst>
              <a:ext uri="{FF2B5EF4-FFF2-40B4-BE49-F238E27FC236}">
                <a16:creationId xmlns:a16="http://schemas.microsoft.com/office/drawing/2014/main" id="{BD5A9F01-ACF7-4280-A253-0FF0343506BC}"/>
              </a:ext>
            </a:extLst>
          </p:cNvPr>
          <p:cNvSpPr>
            <a:spLocks noGrp="1"/>
          </p:cNvSpPr>
          <p:nvPr>
            <p:ph idx="1"/>
          </p:nvPr>
        </p:nvSpPr>
        <p:spPr/>
        <p:txBody>
          <a:bodyPr>
            <a:normAutofit/>
          </a:bodyPr>
          <a:lstStyle/>
          <a:p>
            <a:pPr algn="just">
              <a:lnSpc>
                <a:spcPct val="170000"/>
              </a:lnSpc>
            </a:pPr>
            <a:r>
              <a:rPr lang="ru-RU"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11AAEF82-4FE4-40DA-84C0-FBFE413865AA}"/>
              </a:ext>
            </a:extLst>
          </p:cNvPr>
          <p:cNvSpPr/>
          <p:nvPr/>
        </p:nvSpPr>
        <p:spPr>
          <a:xfrm>
            <a:off x="884691" y="1705063"/>
            <a:ext cx="3498208" cy="43513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Ефективността на обучението зависи от много фактори, един от които е ангажираността на ученика в учебния процес, активността в обучението. Традиционната образователна парадигма все повече отстъпва пред конструктивизма като образователна философия и конструктивисткия подход в обучението.</a:t>
            </a:r>
            <a:endParaRPr lang="bg-BG" sz="20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B375AD0-0935-492A-A45C-9AB179C12F01}"/>
              </a:ext>
            </a:extLst>
          </p:cNvPr>
          <p:cNvSpPr/>
          <p:nvPr/>
        </p:nvSpPr>
        <p:spPr>
          <a:xfrm>
            <a:off x="5092117" y="1690688"/>
            <a:ext cx="5712902" cy="43657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Конструктивизмът е образователна философия, основана на предпоставката, че човек активно конструира свое собствено разбиране или знание чрез взаимодействие на това, което вече знае и в което вярва, и идеи, събития и дейности,с които влиза в контакт. На базата на неговия опит той изгражда собствено разбиране за света, в който живее – избира и преобразува информация, строи хипотези и взема решения, основавайки се на когнитивни структури, които осигуряват значение и организация на опита. Ученето е процес на приспособяване на нашите ментални модели към новия опит.</a:t>
            </a:r>
          </a:p>
        </p:txBody>
      </p:sp>
    </p:spTree>
    <p:extLst>
      <p:ext uri="{BB962C8B-B14F-4D97-AF65-F5344CB8AC3E}">
        <p14:creationId xmlns:p14="http://schemas.microsoft.com/office/powerpoint/2010/main" val="3122072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7D25-A28C-4F32-8209-EAA2521DA319}"/>
              </a:ext>
            </a:extLst>
          </p:cNvPr>
          <p:cNvSpPr>
            <a:spLocks noGrp="1"/>
          </p:cNvSpPr>
          <p:nvPr>
            <p:ph type="title"/>
          </p:nvPr>
        </p:nvSpPr>
        <p:spPr/>
        <p:txBody>
          <a:bodyPr/>
          <a:lstStyle/>
          <a:p>
            <a:pPr algn="ctr"/>
            <a:r>
              <a:rPr lang="ru-RU" dirty="0">
                <a:solidFill>
                  <a:srgbClr val="222222"/>
                </a:solidFill>
                <a:latin typeface="Times New Roman" panose="02020603050405020304" pitchFamily="18" charset="0"/>
                <a:cs typeface="Times New Roman" panose="02020603050405020304" pitchFamily="18" charset="0"/>
              </a:rPr>
              <a:t>Конструктивисткият подход</a:t>
            </a:r>
            <a:endParaRPr lang="bg-BG" dirty="0"/>
          </a:p>
        </p:txBody>
      </p:sp>
      <p:sp>
        <p:nvSpPr>
          <p:cNvPr id="3" name="Content Placeholder 2">
            <a:extLst>
              <a:ext uri="{FF2B5EF4-FFF2-40B4-BE49-F238E27FC236}">
                <a16:creationId xmlns:a16="http://schemas.microsoft.com/office/drawing/2014/main" id="{8B59E1CB-90A4-4314-86E4-9FCB8E102AC2}"/>
              </a:ext>
            </a:extLst>
          </p:cNvPr>
          <p:cNvSpPr>
            <a:spLocks noGrp="1"/>
          </p:cNvSpPr>
          <p:nvPr>
            <p:ph idx="1"/>
          </p:nvPr>
        </p:nvSpPr>
        <p:spPr/>
        <p:txBody>
          <a:bodyPr>
            <a:normAutofit/>
          </a:bodyPr>
          <a:lstStyle/>
          <a:p>
            <a:endParaRPr lang="bg-BG" dirty="0"/>
          </a:p>
        </p:txBody>
      </p:sp>
      <p:sp>
        <p:nvSpPr>
          <p:cNvPr id="4" name="Rectangle 3">
            <a:extLst>
              <a:ext uri="{FF2B5EF4-FFF2-40B4-BE49-F238E27FC236}">
                <a16:creationId xmlns:a16="http://schemas.microsoft.com/office/drawing/2014/main" id="{995B9418-181D-476F-851F-A1E45C64FAF1}"/>
              </a:ext>
            </a:extLst>
          </p:cNvPr>
          <p:cNvSpPr/>
          <p:nvPr/>
        </p:nvSpPr>
        <p:spPr>
          <a:xfrm>
            <a:off x="838200" y="1690688"/>
            <a:ext cx="10151377" cy="4621211"/>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2800" dirty="0">
                <a:solidFill>
                  <a:schemeClr val="tx1"/>
                </a:solidFill>
                <a:latin typeface="Times New Roman" panose="02020603050405020304" pitchFamily="18" charset="0"/>
                <a:cs typeface="Times New Roman" panose="02020603050405020304" pitchFamily="18" charset="0"/>
              </a:rPr>
              <a:t>Конструктивисткият подход дава по-висока степен на интеграция и разбиране, той е по-адекватен на практика. При него цел на обучението е не само да се предаде информация, но също и да се преобразуват учениците от пасивни получатели на чужди знания в активни конструктори на тяхното собствено и на чуждото знание.</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81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4634-2E8B-4022-B432-B27A6218C05D}"/>
              </a:ext>
            </a:extLst>
          </p:cNvPr>
          <p:cNvSpPr>
            <a:spLocks noGrp="1"/>
          </p:cNvSpPr>
          <p:nvPr>
            <p:ph type="title"/>
          </p:nvPr>
        </p:nvSpPr>
        <p:spPr/>
        <p:txBody>
          <a:bodyPr>
            <a:normAutofit/>
          </a:bodyPr>
          <a:lstStyle/>
          <a:p>
            <a:pPr algn="ctr"/>
            <a:r>
              <a:rPr lang="bg-BG" sz="3600" dirty="0">
                <a:latin typeface="Times New Roman" panose="02020603050405020304" pitchFamily="18" charset="0"/>
                <a:cs typeface="Times New Roman" panose="02020603050405020304" pitchFamily="18" charset="0"/>
              </a:rPr>
              <a:t>Математическа компетентност</a:t>
            </a:r>
          </a:p>
        </p:txBody>
      </p:sp>
      <p:sp>
        <p:nvSpPr>
          <p:cNvPr id="3" name="Content Placeholder 2">
            <a:extLst>
              <a:ext uri="{FF2B5EF4-FFF2-40B4-BE49-F238E27FC236}">
                <a16:creationId xmlns:a16="http://schemas.microsoft.com/office/drawing/2014/main" id="{4C2AD65A-5C20-49D2-A1E7-579A4DE15283}"/>
              </a:ext>
            </a:extLst>
          </p:cNvPr>
          <p:cNvSpPr>
            <a:spLocks noGrp="1"/>
          </p:cNvSpPr>
          <p:nvPr>
            <p:ph idx="1"/>
          </p:nvPr>
        </p:nvSpPr>
        <p:spPr/>
        <p:txBody>
          <a:bodyPr>
            <a:normAutofit/>
          </a:bodyPr>
          <a:lstStyle/>
          <a:p>
            <a:pPr>
              <a:lnSpc>
                <a:spcPct val="160000"/>
              </a:lnSpc>
            </a:pPr>
            <a:r>
              <a:rPr lang="ru-RU" dirty="0">
                <a:latin typeface="Times New Roman" panose="02020603050405020304" pitchFamily="18" charset="0"/>
                <a:cs typeface="Times New Roman" panose="02020603050405020304" pitchFamily="18" charset="0"/>
              </a:rPr>
              <a:t>Математическата компетентност за първи гимназиален етап включва стабилно познаване на факти, основни величини и закономерности, както и набор от познавателни и практически умения, необходими за решаване на задачи и проблеми чрез подбор и прилагане на основни методи и инструменти.</a:t>
            </a:r>
          </a:p>
        </p:txBody>
      </p:sp>
      <p:pic>
        <p:nvPicPr>
          <p:cNvPr id="1026" name="Picture 2" descr="【解決】ブログ型アフィリエイト記事の書き方【型を覚えよう】">
            <a:extLst>
              <a:ext uri="{FF2B5EF4-FFF2-40B4-BE49-F238E27FC236}">
                <a16:creationId xmlns:a16="http://schemas.microsoft.com/office/drawing/2014/main" id="{500E5EED-B582-4CD2-937D-F92A4B006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5"/>
            <a:ext cx="2685448" cy="134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87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D5AD0-B9CF-4D96-AE77-ACDD1546D827}"/>
              </a:ext>
            </a:extLst>
          </p:cNvPr>
          <p:cNvPicPr>
            <a:picLocks noChangeAspect="1"/>
          </p:cNvPicPr>
          <p:nvPr/>
        </p:nvPicPr>
        <p:blipFill rotWithShape="1">
          <a:blip r:embed="rId2"/>
          <a:srcRect l="18789" t="28210" r="38421" b="14386"/>
          <a:stretch/>
        </p:blipFill>
        <p:spPr>
          <a:xfrm>
            <a:off x="1333851" y="51658"/>
            <a:ext cx="8830428" cy="6663553"/>
          </a:xfrm>
          <a:prstGeom prst="rect">
            <a:avLst/>
          </a:prstGeom>
        </p:spPr>
      </p:pic>
    </p:spTree>
    <p:extLst>
      <p:ext uri="{BB962C8B-B14F-4D97-AF65-F5344CB8AC3E}">
        <p14:creationId xmlns:p14="http://schemas.microsoft.com/office/powerpoint/2010/main" val="1049889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A9266-4DAC-42E5-961F-B8AD477A4723}"/>
              </a:ext>
            </a:extLst>
          </p:cNvPr>
          <p:cNvSpPr>
            <a:spLocks noGrp="1"/>
          </p:cNvSpPr>
          <p:nvPr>
            <p:ph idx="1"/>
          </p:nvPr>
        </p:nvSpPr>
        <p:spPr/>
        <p:txBody>
          <a:bodyPr>
            <a:normAutofit/>
          </a:bodyPr>
          <a:lstStyle/>
          <a:p>
            <a:pPr marL="0" indent="0" algn="ctr">
              <a:buNone/>
            </a:pPr>
            <a:endParaRPr lang="bg-BG" sz="6000" dirty="0">
              <a:latin typeface="Times New Roman" panose="02020603050405020304" pitchFamily="18" charset="0"/>
              <a:cs typeface="Times New Roman" panose="02020603050405020304" pitchFamily="18" charset="0"/>
            </a:endParaRPr>
          </a:p>
          <a:p>
            <a:pPr marL="0" indent="0" algn="ctr">
              <a:buNone/>
            </a:pPr>
            <a:r>
              <a:rPr lang="bg-BG" sz="6000" dirty="0">
                <a:latin typeface="Times New Roman" panose="02020603050405020304" pitchFamily="18" charset="0"/>
                <a:cs typeface="Times New Roman" panose="02020603050405020304" pitchFamily="18" charset="0"/>
              </a:rPr>
              <a:t>Благодаря за вниманието!</a:t>
            </a:r>
          </a:p>
          <a:p>
            <a:pPr marL="0" indent="0" algn="ctr">
              <a:buNone/>
            </a:pPr>
            <a:endParaRPr lang="bg-BG" sz="4000" dirty="0">
              <a:latin typeface="Times New Roman" panose="02020603050405020304" pitchFamily="18" charset="0"/>
              <a:cs typeface="Times New Roman" panose="02020603050405020304" pitchFamily="18" charset="0"/>
            </a:endParaRPr>
          </a:p>
          <a:p>
            <a:pPr marL="0" indent="0" algn="ctr">
              <a:buNone/>
            </a:pPr>
            <a:r>
              <a:rPr lang="bg-BG" sz="4000" dirty="0">
                <a:latin typeface="Times New Roman" panose="02020603050405020304" pitchFamily="18" charset="0"/>
                <a:cs typeface="Times New Roman" panose="02020603050405020304" pitchFamily="18" charset="0"/>
              </a:rPr>
              <a:t>Алина Русева – ст. експерт по математика в РУО – гр. Ловеч</a:t>
            </a:r>
          </a:p>
        </p:txBody>
      </p:sp>
      <p:pic>
        <p:nvPicPr>
          <p:cNvPr id="4" name="Picture 3">
            <a:extLst>
              <a:ext uri="{FF2B5EF4-FFF2-40B4-BE49-F238E27FC236}">
                <a16:creationId xmlns:a16="http://schemas.microsoft.com/office/drawing/2014/main" id="{AEABE9D2-B046-4570-8871-4DB6CDFB6075}"/>
              </a:ext>
            </a:extLst>
          </p:cNvPr>
          <p:cNvPicPr>
            <a:picLocks noChangeAspect="1"/>
          </p:cNvPicPr>
          <p:nvPr/>
        </p:nvPicPr>
        <p:blipFill>
          <a:blip r:embed="rId2"/>
          <a:stretch>
            <a:fillRect/>
          </a:stretch>
        </p:blipFill>
        <p:spPr>
          <a:xfrm>
            <a:off x="4437776" y="204163"/>
            <a:ext cx="3816991" cy="2800511"/>
          </a:xfrm>
          <a:prstGeom prst="rect">
            <a:avLst/>
          </a:prstGeom>
        </p:spPr>
      </p:pic>
    </p:spTree>
    <p:extLst>
      <p:ext uri="{BB962C8B-B14F-4D97-AF65-F5344CB8AC3E}">
        <p14:creationId xmlns:p14="http://schemas.microsoft.com/office/powerpoint/2010/main" val="368096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DCB2-4501-4D29-A4BE-C15B3E6A83BD}"/>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Математическа компетентност</a:t>
            </a:r>
            <a:endParaRPr lang="bg-BG" dirty="0"/>
          </a:p>
        </p:txBody>
      </p:sp>
      <p:sp>
        <p:nvSpPr>
          <p:cNvPr id="3" name="Content Placeholder 2">
            <a:extLst>
              <a:ext uri="{FF2B5EF4-FFF2-40B4-BE49-F238E27FC236}">
                <a16:creationId xmlns:a16="http://schemas.microsoft.com/office/drawing/2014/main" id="{48937465-2AF9-4F78-819D-9A68B724EF1E}"/>
              </a:ext>
            </a:extLst>
          </p:cNvPr>
          <p:cNvSpPr>
            <a:spLocks noGrp="1"/>
          </p:cNvSpPr>
          <p:nvPr>
            <p:ph idx="1"/>
          </p:nvPr>
        </p:nvSpPr>
        <p:spPr/>
        <p:txBody>
          <a:bodyPr>
            <a:normAutofit/>
          </a:bodyPr>
          <a:lstStyle/>
          <a:p>
            <a:pPr algn="just">
              <a:lnSpc>
                <a:spcPct val="150000"/>
              </a:lnSpc>
            </a:pPr>
            <a:r>
              <a:rPr lang="ru-RU" dirty="0">
                <a:latin typeface="Times New Roman" panose="02020603050405020304" pitchFamily="18" charset="0"/>
                <a:cs typeface="Times New Roman" panose="02020603050405020304" pitchFamily="18" charset="0"/>
              </a:rPr>
              <a:t>Математическата компетентност на този етап предполага и поемане на отговорност за самостоятелно изпълнение на задачи в процеса на обучение, както и проява на отношение и избор на решение и поведение съобразно конкретни проблеми и обстоятелства. </a:t>
            </a:r>
            <a:endParaRPr lang="bg-BG" dirty="0">
              <a:latin typeface="Times New Roman" panose="02020603050405020304" pitchFamily="18" charset="0"/>
              <a:cs typeface="Times New Roman" panose="02020603050405020304" pitchFamily="18" charset="0"/>
            </a:endParaRPr>
          </a:p>
        </p:txBody>
      </p:sp>
      <p:pic>
        <p:nvPicPr>
          <p:cNvPr id="1026" name="Picture 2" descr="Science Png Transparent : March For Science Logo Scientific Method ...">
            <a:extLst>
              <a:ext uri="{FF2B5EF4-FFF2-40B4-BE49-F238E27FC236}">
                <a16:creationId xmlns:a16="http://schemas.microsoft.com/office/drawing/2014/main" id="{587C3A93-6E9C-41FE-A8BD-F304ADCD0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11" y="210954"/>
            <a:ext cx="1714099" cy="17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6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E0D9-2833-4D45-876C-E483493A3CD9}"/>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Числа. Алгебра</a:t>
            </a:r>
          </a:p>
        </p:txBody>
      </p:sp>
      <p:sp>
        <p:nvSpPr>
          <p:cNvPr id="3" name="Content Placeholder 2">
            <a:extLst>
              <a:ext uri="{FF2B5EF4-FFF2-40B4-BE49-F238E27FC236}">
                <a16:creationId xmlns:a16="http://schemas.microsoft.com/office/drawing/2014/main" id="{62ADA46F-9BFE-4E29-A12E-A2E0B50C8B25}"/>
              </a:ext>
            </a:extLst>
          </p:cNvPr>
          <p:cNvSpPr>
            <a:spLocks noGrp="1"/>
          </p:cNvSpPr>
          <p:nvPr>
            <p:ph idx="1"/>
          </p:nvPr>
        </p:nvSpPr>
        <p:spPr/>
        <p:txBody>
          <a:bodyPr/>
          <a:lstStyle/>
          <a:p>
            <a:pPr>
              <a:lnSpc>
                <a:spcPct val="150000"/>
              </a:lnSpc>
            </a:pPr>
            <a:r>
              <a:rPr lang="ru-RU" dirty="0">
                <a:latin typeface="Times New Roman" panose="02020603050405020304" pitchFamily="18" charset="0"/>
                <a:cs typeface="Times New Roman" panose="02020603050405020304" pitchFamily="18" charset="0"/>
              </a:rPr>
              <a:t>Познава реалните числа и умее да ги изобразява върху реалната права; сравнява ирационални числа, записани с квадратен корен, и извършва операции с тях.</a:t>
            </a:r>
          </a:p>
          <a:p>
            <a:pPr>
              <a:lnSpc>
                <a:spcPct val="150000"/>
              </a:lnSpc>
            </a:pPr>
            <a:r>
              <a:rPr lang="ru-RU" dirty="0">
                <a:latin typeface="Times New Roman" panose="02020603050405020304" pitchFamily="18" charset="0"/>
                <a:cs typeface="Times New Roman" panose="02020603050405020304" pitchFamily="18" charset="0"/>
              </a:rPr>
              <a:t>Решава квадратни уравнения по формулата за намиране на корените им и прилага формулите за връзка между корени и коефициенти на квадратно уравнение</a:t>
            </a:r>
            <a:r>
              <a:rPr lang="ru-RU" dirty="0"/>
              <a:t>.</a:t>
            </a:r>
            <a:endParaRPr lang="bg-BG"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FB802DB5-C912-4BD2-A40C-7B01B7BA05EE}"/>
              </a:ext>
            </a:extLst>
          </p:cNvPr>
          <p:cNvSpPr/>
          <p:nvPr/>
        </p:nvSpPr>
        <p:spPr>
          <a:xfrm>
            <a:off x="192505" y="230188"/>
            <a:ext cx="2415941" cy="159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Знания, умения и отношения на ученик</a:t>
            </a:r>
            <a:endParaRPr lang="bg-BG" dirty="0"/>
          </a:p>
        </p:txBody>
      </p:sp>
    </p:spTree>
    <p:extLst>
      <p:ext uri="{BB962C8B-B14F-4D97-AF65-F5344CB8AC3E}">
        <p14:creationId xmlns:p14="http://schemas.microsoft.com/office/powerpoint/2010/main" val="103021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990D-E020-4BE0-BBAB-1FFE07708637}"/>
              </a:ext>
            </a:extLst>
          </p:cNvPr>
          <p:cNvSpPr>
            <a:spLocks noGrp="1"/>
          </p:cNvSpPr>
          <p:nvPr>
            <p:ph type="title"/>
          </p:nvPr>
        </p:nvSpPr>
        <p:spPr>
          <a:xfrm>
            <a:off x="770823" y="-77637"/>
            <a:ext cx="10515600" cy="1325563"/>
          </a:xfrm>
        </p:spPr>
        <p:txBody>
          <a:bodyPr/>
          <a:lstStyle/>
          <a:p>
            <a:pPr algn="ctr"/>
            <a:r>
              <a:rPr lang="ru-RU" dirty="0">
                <a:latin typeface="Times New Roman" panose="02020603050405020304" pitchFamily="18" charset="0"/>
                <a:cs typeface="Times New Roman" panose="02020603050405020304" pitchFamily="18" charset="0"/>
              </a:rPr>
              <a:t>Числа. Алгебра</a:t>
            </a:r>
            <a:endParaRPr lang="bg-BG" dirty="0"/>
          </a:p>
        </p:txBody>
      </p:sp>
      <p:sp>
        <p:nvSpPr>
          <p:cNvPr id="3" name="Content Placeholder 2">
            <a:extLst>
              <a:ext uri="{FF2B5EF4-FFF2-40B4-BE49-F238E27FC236}">
                <a16:creationId xmlns:a16="http://schemas.microsoft.com/office/drawing/2014/main" id="{523E96DC-AE72-4FF2-800F-B23F348917FC}"/>
              </a:ext>
            </a:extLst>
          </p:cNvPr>
          <p:cNvSpPr>
            <a:spLocks noGrp="1"/>
          </p:cNvSpPr>
          <p:nvPr>
            <p:ph idx="1"/>
          </p:nvPr>
        </p:nvSpPr>
        <p:spPr>
          <a:xfrm>
            <a:off x="702644" y="298384"/>
            <a:ext cx="10651156" cy="5878580"/>
          </a:xfrm>
        </p:spPr>
        <p:txBody>
          <a:bodyPr>
            <a:noAutofit/>
          </a:bodyPr>
          <a:lstStyle/>
          <a:p>
            <a:pPr algn="just">
              <a:lnSpc>
                <a:spcPct val="150000"/>
              </a:lnSpc>
            </a:pPr>
            <a:r>
              <a:rPr lang="ru-RU" dirty="0">
                <a:latin typeface="Times New Roman" panose="02020603050405020304" pitchFamily="18" charset="0"/>
                <a:cs typeface="Times New Roman" panose="02020603050405020304" pitchFamily="18" charset="0"/>
              </a:rPr>
              <a:t>Решава: </a:t>
            </a:r>
          </a:p>
          <a:p>
            <a:pPr algn="just">
              <a:lnSpc>
                <a:spcPct val="150000"/>
              </a:lnSpc>
              <a:buFontTx/>
              <a:buChar char="-"/>
            </a:pPr>
            <a:r>
              <a:rPr lang="ru-RU" dirty="0">
                <a:latin typeface="Times New Roman" panose="02020603050405020304" pitchFamily="18" charset="0"/>
                <a:cs typeface="Times New Roman" panose="02020603050405020304" pitchFamily="18" charset="0"/>
              </a:rPr>
              <a:t>рационални уравнения, свеждащи се до линейни или квадратни;</a:t>
            </a:r>
          </a:p>
          <a:p>
            <a:pPr algn="just">
              <a:lnSpc>
                <a:spcPct val="150000"/>
              </a:lnSpc>
              <a:buFontTx/>
              <a:buChar char="-"/>
            </a:pPr>
            <a:r>
              <a:rPr lang="ru-RU" dirty="0">
                <a:latin typeface="Times New Roman" panose="02020603050405020304" pitchFamily="18" charset="0"/>
                <a:cs typeface="Times New Roman" panose="02020603050405020304" pitchFamily="18" charset="0"/>
              </a:rPr>
              <a:t>рационални неравенства без параметър, включително и по метода на интервалите;</a:t>
            </a:r>
          </a:p>
          <a:p>
            <a:pPr algn="just">
              <a:lnSpc>
                <a:spcPct val="150000"/>
              </a:lnSpc>
              <a:buFontTx/>
              <a:buChar char="-"/>
            </a:pPr>
            <a:r>
              <a:rPr lang="ru-RU" dirty="0">
                <a:latin typeface="Times New Roman" panose="02020603050405020304" pitchFamily="18" charset="0"/>
                <a:cs typeface="Times New Roman" panose="02020603050405020304" pitchFamily="18" charset="0"/>
              </a:rPr>
              <a:t>системи уравнения от първа и втора степен с две неизвестни без параметър чрез заместване или събиране; </a:t>
            </a:r>
          </a:p>
          <a:p>
            <a:pPr algn="just">
              <a:lnSpc>
                <a:spcPct val="150000"/>
              </a:lnSpc>
              <a:buFontTx/>
              <a:buChar char="-"/>
            </a:pPr>
            <a:r>
              <a:rPr lang="ru-RU" dirty="0">
                <a:latin typeface="Times New Roman" panose="02020603050405020304" pitchFamily="18" charset="0"/>
                <a:cs typeface="Times New Roman" panose="02020603050405020304" pitchFamily="18" charset="0"/>
              </a:rPr>
              <a:t> системи линейни неравенства с едно неизвестно без параметър; </a:t>
            </a:r>
          </a:p>
          <a:p>
            <a:pPr algn="just">
              <a:lnSpc>
                <a:spcPct val="150000"/>
              </a:lnSpc>
              <a:buFontTx/>
              <a:buChar char="-"/>
            </a:pPr>
            <a:r>
              <a:rPr lang="ru-RU" dirty="0">
                <a:latin typeface="Times New Roman" panose="02020603050405020304" pitchFamily="18" charset="0"/>
                <a:cs typeface="Times New Roman" panose="02020603050405020304" pitchFamily="18" charset="0"/>
              </a:rPr>
              <a:t> ирационални уравнения без параметър, записани с квадратни корени, съдържащи до два радикала</a:t>
            </a:r>
            <a:r>
              <a:rPr lang="ru-RU" sz="2400" dirty="0">
                <a:latin typeface="Times New Roman" panose="02020603050405020304" pitchFamily="18" charset="0"/>
                <a:cs typeface="Times New Roman" panose="02020603050405020304" pitchFamily="18" charset="0"/>
              </a:rPr>
              <a:t>. </a:t>
            </a:r>
            <a:endParaRPr lang="bg-BG"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1EFA144-DBAD-45A5-85FE-CF7B16E0BD83}"/>
              </a:ext>
            </a:extLst>
          </p:cNvPr>
          <p:cNvPicPr>
            <a:picLocks noChangeAspect="1"/>
          </p:cNvPicPr>
          <p:nvPr/>
        </p:nvPicPr>
        <p:blipFill>
          <a:blip r:embed="rId2"/>
          <a:stretch>
            <a:fillRect/>
          </a:stretch>
        </p:blipFill>
        <p:spPr>
          <a:xfrm>
            <a:off x="9846643" y="52680"/>
            <a:ext cx="1901791" cy="1256711"/>
          </a:xfrm>
          <a:prstGeom prst="rect">
            <a:avLst/>
          </a:prstGeom>
        </p:spPr>
      </p:pic>
    </p:spTree>
    <p:extLst>
      <p:ext uri="{BB962C8B-B14F-4D97-AF65-F5344CB8AC3E}">
        <p14:creationId xmlns:p14="http://schemas.microsoft.com/office/powerpoint/2010/main" val="142957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8B74-299D-4AB9-B827-311C70AA3D00}"/>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Фигури и тела</a:t>
            </a:r>
          </a:p>
        </p:txBody>
      </p:sp>
      <p:sp>
        <p:nvSpPr>
          <p:cNvPr id="3" name="Content Placeholder 2">
            <a:extLst>
              <a:ext uri="{FF2B5EF4-FFF2-40B4-BE49-F238E27FC236}">
                <a16:creationId xmlns:a16="http://schemas.microsoft.com/office/drawing/2014/main" id="{1988C561-1BEF-49EF-B1D8-DABD81C0A85F}"/>
              </a:ext>
            </a:extLst>
          </p:cNvPr>
          <p:cNvSpPr>
            <a:spLocks noGrp="1"/>
          </p:cNvSpPr>
          <p:nvPr>
            <p:ph idx="1"/>
          </p:nvPr>
        </p:nvSpPr>
        <p:spPr>
          <a:xfrm>
            <a:off x="327259" y="1357162"/>
            <a:ext cx="11026541" cy="5500837"/>
          </a:xfrm>
        </p:spPr>
        <p:txBody>
          <a:bodyPr>
            <a:normAutofit fontScale="92500" lnSpcReduction="10000"/>
          </a:bodyPr>
          <a:lstStyle/>
          <a:p>
            <a:pPr>
              <a:lnSpc>
                <a:spcPct val="150000"/>
              </a:lnSpc>
            </a:pPr>
            <a:r>
              <a:rPr lang="ru-RU" dirty="0">
                <a:latin typeface="Times New Roman" panose="02020603050405020304" pitchFamily="18" charset="0"/>
                <a:cs typeface="Times New Roman" panose="02020603050405020304" pitchFamily="18" charset="0"/>
              </a:rPr>
              <a:t>Знае основните равнинни геометрични фигури: триъгълник, четириъгълник, правилен многоъгълник и окръжност, основните забележителни точки в триъгълник, взаимното положение на прави и окръжности и може да прилага техните свойства.</a:t>
            </a:r>
          </a:p>
          <a:p>
            <a:pPr>
              <a:lnSpc>
                <a:spcPct val="150000"/>
              </a:lnSpc>
            </a:pPr>
            <a:r>
              <a:rPr lang="ru-RU" dirty="0">
                <a:latin typeface="Times New Roman" panose="02020603050405020304" pitchFamily="18" charset="0"/>
                <a:cs typeface="Times New Roman" panose="02020603050405020304" pitchFamily="18" charset="0"/>
              </a:rPr>
              <a:t>Знае признаците за подобни триъгълници и умее да ги прилага. </a:t>
            </a:r>
          </a:p>
          <a:p>
            <a:pPr>
              <a:lnSpc>
                <a:spcPct val="150000"/>
              </a:lnSpc>
            </a:pPr>
            <a:r>
              <a:rPr lang="ru-RU" dirty="0">
                <a:latin typeface="Times New Roman" panose="02020603050405020304" pitchFamily="18" charset="0"/>
                <a:cs typeface="Times New Roman" panose="02020603050405020304" pitchFamily="18" charset="0"/>
              </a:rPr>
              <a:t>Знае метрични зависимости в правоъгълен триъгълник и умее да го решава; знае синусова и косинусова теорема; умее да решава произволен триъгълник; умее да решава правоъгълен и равнобедрен трапец; умее да решава успоредник.</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9F9852D-EBEC-4F84-ACCA-87CF96AC54FD}"/>
              </a:ext>
            </a:extLst>
          </p:cNvPr>
          <p:cNvPicPr>
            <a:picLocks noChangeAspect="1"/>
          </p:cNvPicPr>
          <p:nvPr/>
        </p:nvPicPr>
        <p:blipFill>
          <a:blip r:embed="rId2"/>
          <a:stretch>
            <a:fillRect/>
          </a:stretch>
        </p:blipFill>
        <p:spPr>
          <a:xfrm>
            <a:off x="9249611" y="87301"/>
            <a:ext cx="2432515" cy="1603387"/>
          </a:xfrm>
          <a:prstGeom prst="rect">
            <a:avLst/>
          </a:prstGeom>
        </p:spPr>
      </p:pic>
    </p:spTree>
    <p:extLst>
      <p:ext uri="{BB962C8B-B14F-4D97-AF65-F5344CB8AC3E}">
        <p14:creationId xmlns:p14="http://schemas.microsoft.com/office/powerpoint/2010/main" val="164378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D66C-AE02-41A4-9649-5D12D923AE99}"/>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Фигури и тела</a:t>
            </a:r>
          </a:p>
        </p:txBody>
      </p:sp>
      <p:sp>
        <p:nvSpPr>
          <p:cNvPr id="3" name="Content Placeholder 2">
            <a:extLst>
              <a:ext uri="{FF2B5EF4-FFF2-40B4-BE49-F238E27FC236}">
                <a16:creationId xmlns:a16="http://schemas.microsoft.com/office/drawing/2014/main" id="{33256087-3669-4A37-80E2-6CC195A8D79A}"/>
              </a:ext>
            </a:extLst>
          </p:cNvPr>
          <p:cNvSpPr>
            <a:spLocks noGrp="1"/>
          </p:cNvSpPr>
          <p:nvPr>
            <p:ph idx="1"/>
          </p:nvPr>
        </p:nvSpPr>
        <p:spPr/>
        <p:txBody>
          <a:bodyPr>
            <a:normAutofit lnSpcReduction="10000"/>
          </a:bodyPr>
          <a:lstStyle/>
          <a:p>
            <a:pPr algn="just">
              <a:lnSpc>
                <a:spcPct val="150000"/>
              </a:lnSpc>
            </a:pPr>
            <a:r>
              <a:rPr lang="ru-RU" dirty="0">
                <a:latin typeface="Times New Roman" panose="02020603050405020304" pitchFamily="18" charset="0"/>
                <a:cs typeface="Times New Roman" panose="02020603050405020304" pitchFamily="18" charset="0"/>
              </a:rPr>
              <a:t>Определя по вид и намира ъгли, свързани с окръжност, и познава вписани и описани многоъгълници; прилага метрични зависимости в окръжност. </a:t>
            </a:r>
          </a:p>
          <a:p>
            <a:pPr algn="just">
              <a:lnSpc>
                <a:spcPct val="150000"/>
              </a:lnSpc>
            </a:pPr>
            <a:r>
              <a:rPr lang="ru-RU" dirty="0">
                <a:latin typeface="Times New Roman" panose="02020603050405020304" pitchFamily="18" charset="0"/>
                <a:cs typeface="Times New Roman" panose="02020603050405020304" pitchFamily="18" charset="0"/>
              </a:rPr>
              <a:t>Познава успоредност и перпендикулярност между прави и равнини в пространството и умее да ги прилага за намиране на елементи на права призма, пирамида, цилиндър, конус, сфера и кълбо. </a:t>
            </a:r>
            <a:endParaRPr lang="bg-B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800103A-36B4-46E8-BF98-C226136A4F72}"/>
              </a:ext>
            </a:extLst>
          </p:cNvPr>
          <p:cNvPicPr>
            <a:picLocks noChangeAspect="1"/>
          </p:cNvPicPr>
          <p:nvPr/>
        </p:nvPicPr>
        <p:blipFill>
          <a:blip r:embed="rId2"/>
          <a:stretch>
            <a:fillRect/>
          </a:stretch>
        </p:blipFill>
        <p:spPr>
          <a:xfrm>
            <a:off x="9393990" y="87301"/>
            <a:ext cx="2432515" cy="1603387"/>
          </a:xfrm>
          <a:prstGeom prst="rect">
            <a:avLst/>
          </a:prstGeom>
        </p:spPr>
      </p:pic>
    </p:spTree>
    <p:extLst>
      <p:ext uri="{BB962C8B-B14F-4D97-AF65-F5344CB8AC3E}">
        <p14:creationId xmlns:p14="http://schemas.microsoft.com/office/powerpoint/2010/main" val="703790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2579</Words>
  <Application>Microsoft Office PowerPoint</Application>
  <PresentationFormat>Widescreen</PresentationFormat>
  <Paragraphs>262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Wingdings</vt:lpstr>
      <vt:lpstr>Office Theme</vt:lpstr>
      <vt:lpstr>ЗА ПРЕХОДА ОТ ЗНАНИЯ КЪМ УМЕНИЯ</vt:lpstr>
      <vt:lpstr>Придобиване на ключови компетентности от учениците</vt:lpstr>
      <vt:lpstr>Математическа компетентност</vt:lpstr>
      <vt:lpstr>Математическа компетентност</vt:lpstr>
      <vt:lpstr>Математическа компетентност</vt:lpstr>
      <vt:lpstr>Числа. Алгебра</vt:lpstr>
      <vt:lpstr>Числа. Алгебра</vt:lpstr>
      <vt:lpstr>Фигури и тела</vt:lpstr>
      <vt:lpstr>Фигури и тела</vt:lpstr>
      <vt:lpstr>Функции. Измерване</vt:lpstr>
      <vt:lpstr>Функции. Измерване</vt:lpstr>
      <vt:lpstr>Логически знания</vt:lpstr>
      <vt:lpstr>Логически знания</vt:lpstr>
      <vt:lpstr>Елементи от вероятности и статистика</vt:lpstr>
      <vt:lpstr>Елементи от вероятности и статистика</vt:lpstr>
      <vt:lpstr>Моделиране</vt:lpstr>
      <vt:lpstr>Компетентностния подход</vt:lpstr>
      <vt:lpstr> Компетентностния подход</vt:lpstr>
      <vt:lpstr>Характеристики на компетентностния подход: </vt:lpstr>
      <vt:lpstr>Интегрирано междупредметно взаимодействие</vt:lpstr>
      <vt:lpstr>Практическа насоченост на обучението</vt:lpstr>
      <vt:lpstr>Ориентация към резултати</vt:lpstr>
      <vt:lpstr>Прилагане на иновативни подходи и практики в процеса на  преподаване и учене </vt:lpstr>
      <vt:lpstr>Новата роля на учителя</vt:lpstr>
      <vt:lpstr>Новата роля на учителя</vt:lpstr>
      <vt:lpstr>Проектно базирано обучение</vt:lpstr>
      <vt:lpstr>Проектно базирано обучение</vt:lpstr>
      <vt:lpstr>Как да приложим ПБО в часовете по математика?</vt:lpstr>
      <vt:lpstr>Как да приложим ПБО в часовете по математика?</vt:lpstr>
      <vt:lpstr>Оценяване на проекта</vt:lpstr>
      <vt:lpstr>PowerPoint Presentation</vt:lpstr>
      <vt:lpstr>Значимо учебно съдържание</vt:lpstr>
      <vt:lpstr>Потребност от знания</vt:lpstr>
      <vt:lpstr> </vt:lpstr>
      <vt:lpstr>Компетенции, необходими в XXI век</vt:lpstr>
      <vt:lpstr>PowerPoint Presentation</vt:lpstr>
      <vt:lpstr>PowerPoint Presentation</vt:lpstr>
      <vt:lpstr> КОНСТРУКТИВИЗМЪТ – ТЕОРЕТИЧНА ОСНОВА НА ИНТЕРАКТИВНОТО ОБУЧЕНИЕ </vt:lpstr>
      <vt:lpstr>Конструктивисткият подход</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Алина Асенова (РУО - Ловеч)</dc:creator>
  <cp:lastModifiedBy>Алина Асенова (РУО - Ловеч)</cp:lastModifiedBy>
  <cp:revision>61</cp:revision>
  <dcterms:created xsi:type="dcterms:W3CDTF">2023-02-02T08:29:15Z</dcterms:created>
  <dcterms:modified xsi:type="dcterms:W3CDTF">2023-02-14T15:26:21Z</dcterms:modified>
</cp:coreProperties>
</file>