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7" r:id="rId3"/>
    <p:sldId id="262" r:id="rId4"/>
    <p:sldId id="268" r:id="rId5"/>
    <p:sldId id="261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DC461B-2A50-4870-A8C8-2B2D9E3AFE2B}" type="datetimeFigureOut">
              <a:rPr lang="bg-BG" smtClean="0"/>
              <a:t>23.3.2023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4B721D-1F5C-4E74-A332-1B10BE07E334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201" y="4077072"/>
            <a:ext cx="56102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5910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14240" y="794321"/>
            <a:ext cx="615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Решенията на 5 и  6 зад. от предишния час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30677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28488"/>
            <a:ext cx="9145016" cy="235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00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769" y="3521376"/>
            <a:ext cx="45910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5486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 </a:t>
            </a:r>
            <a:r>
              <a:rPr lang="bg-BG" sz="2000" dirty="0" smtClean="0"/>
              <a:t>зад.</a:t>
            </a:r>
            <a:endParaRPr lang="bg-BG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19672" y="525049"/>
                <a:ext cx="5040560" cy="189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g-BG" sz="2400" b="1" dirty="0" smtClean="0"/>
                  <a:t>X </a:t>
                </a:r>
                <a14:m>
                  <m:oMath xmlns:m="http://schemas.openxmlformats.org/officeDocument/2006/math">
                    <m:r>
                      <a:rPr lang="bg-BG" sz="2400" b="1" i="1">
                        <a:latin typeface="Cambria Math"/>
                      </a:rPr>
                      <m:t>∈ </m:t>
                    </m:r>
                  </m:oMath>
                </a14:m>
                <a:r>
                  <a:rPr lang="bg-BG" sz="2400" b="1" dirty="0"/>
                  <a:t>Bi (4;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bg-BG" sz="2400" b="1" dirty="0"/>
                  <a:t>)</a:t>
                </a:r>
              </a:p>
              <a:p>
                <a:r>
                  <a:rPr lang="bg-BG" sz="2400" b="1" dirty="0" smtClean="0"/>
                  <a:t>(</a:t>
                </a:r>
                <a:r>
                  <a:rPr lang="bg-BG" sz="2400" b="1" dirty="0"/>
                  <a:t>4+1).</a:t>
                </a:r>
                <a14:m>
                  <m:oMath xmlns:m="http://schemas.openxmlformats.org/officeDocument/2006/math">
                    <m:r>
                      <a:rPr lang="bg-BG" sz="2400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bg-BG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bg-BG" sz="2400" b="1" dirty="0"/>
                  <a:t>– цяло </a:t>
                </a:r>
              </a:p>
              <a:p>
                <a14:m>
                  <m:oMath xmlns:m="http://schemas.openxmlformats.org/officeDocument/2006/math">
                    <m:r>
                      <a:rPr lang="bg-BG" sz="2400" b="1" i="1">
                        <a:latin typeface="Cambria Math"/>
                      </a:rPr>
                      <m:t> ⟹</m:t>
                    </m:r>
                  </m:oMath>
                </a14:m>
                <a:r>
                  <a:rPr lang="bg-BG" sz="2400" b="1" dirty="0"/>
                  <a:t> m</a:t>
                </a:r>
                <a:r>
                  <a:rPr lang="bg-BG" sz="2400" b="1" baseline="-25000" dirty="0"/>
                  <a:t>1</a:t>
                </a:r>
                <a:r>
                  <a:rPr lang="bg-BG" sz="2400" b="1" dirty="0"/>
                  <a:t> </a:t>
                </a:r>
                <a:r>
                  <a:rPr lang="en-US" sz="2400" b="1" dirty="0"/>
                  <a:t>= 1 </a:t>
                </a:r>
                <a:r>
                  <a:rPr lang="bg-BG" sz="2400" b="1" dirty="0"/>
                  <a:t>или m</a:t>
                </a:r>
                <a:r>
                  <a:rPr lang="bg-BG" sz="2400" b="1" baseline="-25000" dirty="0"/>
                  <a:t>2</a:t>
                </a:r>
                <a:r>
                  <a:rPr lang="bg-BG" sz="2400" b="1" dirty="0"/>
                  <a:t> </a:t>
                </a:r>
                <a:r>
                  <a:rPr lang="en-US" sz="2400" b="1" dirty="0"/>
                  <a:t>= 1 </a:t>
                </a:r>
                <a:r>
                  <a:rPr lang="bg-BG" sz="2400" b="1" dirty="0"/>
                  <a:t>– 1 = 0</a:t>
                </a:r>
              </a:p>
              <a:p>
                <a:endParaRPr lang="bg-BG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25049"/>
                <a:ext cx="5040560" cy="1898084"/>
              </a:xfrm>
              <a:prstGeom prst="rect">
                <a:avLst/>
              </a:prstGeom>
              <a:blipFill rotWithShape="1">
                <a:blip r:embed="rId3"/>
                <a:stretch>
                  <a:fillRect l="-1935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625349" y="2404919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Най-вероятен брой на успехите</a:t>
            </a:r>
            <a:endParaRPr lang="bg-BG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25349" y="5445224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Най-вероятна  стойност на  </a:t>
            </a:r>
          </a:p>
          <a:p>
            <a:r>
              <a:rPr lang="bg-BG" sz="2000" dirty="0"/>
              <a:t>б</a:t>
            </a:r>
            <a:r>
              <a:rPr lang="bg-BG" sz="2000" dirty="0" smtClean="0"/>
              <a:t>иномното разпределение</a:t>
            </a:r>
            <a:endParaRPr lang="bg-BG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915816" y="2805029"/>
            <a:ext cx="2160240" cy="7163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51920" y="2805029"/>
            <a:ext cx="1224136" cy="7259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915817" y="4702477"/>
            <a:ext cx="1942053" cy="8909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810642" y="4702476"/>
            <a:ext cx="1047228" cy="8909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7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/>
              <a:t>6</a:t>
            </a:r>
            <a:r>
              <a:rPr lang="en-US" sz="2000" dirty="0" smtClean="0"/>
              <a:t> </a:t>
            </a:r>
            <a:r>
              <a:rPr lang="bg-BG" sz="2000" dirty="0" smtClean="0"/>
              <a:t>зад.</a:t>
            </a:r>
            <a:endParaRPr lang="bg-BG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619672" y="525049"/>
                <a:ext cx="5040560" cy="1525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g-BG" sz="2400" b="1" dirty="0" smtClean="0"/>
                  <a:t>X </a:t>
                </a:r>
                <a14:m>
                  <m:oMath xmlns:m="http://schemas.openxmlformats.org/officeDocument/2006/math">
                    <m:r>
                      <a:rPr lang="bg-BG" sz="2400" b="1" i="1">
                        <a:latin typeface="Cambria Math"/>
                      </a:rPr>
                      <m:t>∈ </m:t>
                    </m:r>
                  </m:oMath>
                </a14:m>
                <a:r>
                  <a:rPr lang="bg-BG" sz="2400" b="1" dirty="0"/>
                  <a:t>Bi (4;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bg-BG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bg-BG" sz="2400" b="1" dirty="0"/>
                  <a:t>)</a:t>
                </a:r>
              </a:p>
              <a:p>
                <a:r>
                  <a:rPr lang="bg-BG" sz="2400" b="1" dirty="0" smtClean="0"/>
                  <a:t>       (</a:t>
                </a:r>
                <a:r>
                  <a:rPr lang="bg-BG" sz="2400" b="1" dirty="0"/>
                  <a:t>4+1).</a:t>
                </a:r>
                <a14:m>
                  <m:oMath xmlns:m="http://schemas.openxmlformats.org/officeDocument/2006/math">
                    <m:r>
                      <a:rPr lang="bg-BG" sz="2400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bg-BG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bg-BG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bg-BG" sz="2400" b="1" i="1" smtClean="0">
                        <a:latin typeface="Cambria Math"/>
                      </a:rPr>
                      <m:t>𝟐</m:t>
                    </m:r>
                    <m:r>
                      <a:rPr lang="bg-BG" sz="2400" b="1" i="1" smtClean="0">
                        <a:latin typeface="Cambria Math"/>
                      </a:rPr>
                      <m:t>,</m:t>
                    </m:r>
                    <m:r>
                      <a:rPr lang="bg-BG" sz="2400" b="1" i="1" smtClean="0">
                        <a:latin typeface="Cambria Math"/>
                      </a:rPr>
                      <m:t>𝟓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bg-BG" sz="2400" b="1" dirty="0"/>
                  <a:t>– </a:t>
                </a:r>
                <a:r>
                  <a:rPr lang="bg-BG" sz="2400" b="1" dirty="0" smtClean="0"/>
                  <a:t>не е цяло </a:t>
                </a:r>
                <a:endParaRPr lang="bg-BG" sz="2400" b="1" dirty="0"/>
              </a:p>
              <a:p>
                <a14:m>
                  <m:oMath xmlns:m="http://schemas.openxmlformats.org/officeDocument/2006/math">
                    <m:r>
                      <a:rPr lang="bg-BG" sz="2400" b="1" i="1">
                        <a:latin typeface="Cambria Math"/>
                      </a:rPr>
                      <m:t> </m:t>
                    </m:r>
                    <m:r>
                      <a:rPr lang="bg-BG" sz="2400" b="1" i="1" smtClean="0">
                        <a:latin typeface="Cambria Math"/>
                      </a:rPr>
                      <m:t>        </m:t>
                    </m:r>
                    <m:r>
                      <a:rPr lang="bg-BG" sz="2400" b="1" i="1">
                        <a:latin typeface="Cambria Math"/>
                      </a:rPr>
                      <m:t>⟹</m:t>
                    </m:r>
                  </m:oMath>
                </a14:m>
                <a:r>
                  <a:rPr lang="bg-BG" sz="2400" b="1" dirty="0"/>
                  <a:t> </a:t>
                </a:r>
                <a:r>
                  <a:rPr lang="bg-BG" sz="2400" b="1" dirty="0" smtClean="0"/>
                  <a:t>m </a:t>
                </a:r>
                <a:r>
                  <a:rPr lang="en-US" sz="2400" b="1" dirty="0"/>
                  <a:t>= </a:t>
                </a:r>
                <a:r>
                  <a:rPr lang="en-US" sz="2400" b="1" dirty="0" smtClean="0"/>
                  <a:t>[2,5] = 2</a:t>
                </a:r>
                <a:endParaRPr lang="bg-BG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25049"/>
                <a:ext cx="5040560" cy="1525161"/>
              </a:xfrm>
              <a:prstGeom prst="rect">
                <a:avLst/>
              </a:prstGeom>
              <a:blipFill rotWithShape="1">
                <a:blip r:embed="rId2"/>
                <a:stretch>
                  <a:fillRect l="-1935" b="-8400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39952" y="2458524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Най-вероятен брой на успехите</a:t>
            </a:r>
            <a:endParaRPr lang="bg-BG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462163" y="5420377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Най-вероятна  стойност на  </a:t>
            </a:r>
          </a:p>
          <a:p>
            <a:r>
              <a:rPr lang="bg-BG" sz="2000" dirty="0"/>
              <a:t>б</a:t>
            </a:r>
            <a:r>
              <a:rPr lang="bg-BG" sz="2000" dirty="0" smtClean="0"/>
              <a:t>иномното разпределение</a:t>
            </a:r>
            <a:endParaRPr lang="bg-BG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644008" y="2814115"/>
            <a:ext cx="1188132" cy="6239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644737" y="4729759"/>
            <a:ext cx="1332148" cy="7154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839" y="3438086"/>
            <a:ext cx="56102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6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610" y="54868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800" b="1" dirty="0">
                <a:solidFill>
                  <a:schemeClr val="bg1"/>
                </a:solidFill>
              </a:rPr>
              <a:t>3 зад. </a:t>
            </a:r>
            <a:endParaRPr lang="bg-BG" sz="28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bg-BG" sz="2800" b="1" dirty="0" smtClean="0">
                <a:solidFill>
                  <a:schemeClr val="bg1"/>
                </a:solidFill>
              </a:rPr>
              <a:t>Вероятността </a:t>
            </a:r>
            <a:r>
              <a:rPr lang="bg-BG" sz="2800" b="1" dirty="0">
                <a:solidFill>
                  <a:schemeClr val="bg1"/>
                </a:solidFill>
              </a:rPr>
              <a:t>ученик да закъснее </a:t>
            </a:r>
            <a:r>
              <a:rPr lang="bg-BG" sz="2800" b="1" dirty="0" smtClean="0">
                <a:solidFill>
                  <a:schemeClr val="bg1"/>
                </a:solidFill>
              </a:rPr>
              <a:t>за </a:t>
            </a:r>
            <a:r>
              <a:rPr lang="bg-BG" sz="2800" b="1" dirty="0">
                <a:solidFill>
                  <a:schemeClr val="bg1"/>
                </a:solidFill>
              </a:rPr>
              <a:t>училище в един ден е 0,03. Колко е най-вероятният брой закъснения на ученика за 90 дни?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3429000"/>
                <a:ext cx="518457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bg-BG" sz="2400" b="1" dirty="0" smtClean="0">
                    <a:solidFill>
                      <a:schemeClr val="bg1"/>
                    </a:solidFill>
                  </a:rPr>
                  <a:t>Решение: X </a:t>
                </a:r>
                <a14:m>
                  <m:oMath xmlns:m="http://schemas.openxmlformats.org/officeDocument/2006/math">
                    <m:r>
                      <a:rPr lang="bg-BG" sz="2400" b="1" i="1">
                        <a:solidFill>
                          <a:schemeClr val="bg1"/>
                        </a:solidFill>
                        <a:latin typeface="Cambria Math"/>
                      </a:rPr>
                      <m:t>∈ </m:t>
                    </m:r>
                  </m:oMath>
                </a14:m>
                <a:r>
                  <a:rPr lang="bg-BG" sz="2400" b="1" dirty="0">
                    <a:solidFill>
                      <a:schemeClr val="bg1"/>
                    </a:solidFill>
                  </a:rPr>
                  <a:t>Bi (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2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0; 0,03)</a:t>
                </a:r>
              </a:p>
              <a:p>
                <a:pPr>
                  <a:lnSpc>
                    <a:spcPct val="200000"/>
                  </a:lnSpc>
                </a:pPr>
                <a:r>
                  <a:rPr lang="bg-BG" sz="2400" b="1" dirty="0" smtClean="0">
                    <a:solidFill>
                      <a:schemeClr val="bg1"/>
                    </a:solidFill>
                  </a:rPr>
                  <a:t>	      </a:t>
                </a:r>
                <a:r>
                  <a:rPr lang="en-US" sz="2400" b="1" dirty="0" smtClean="0">
                    <a:solidFill>
                      <a:schemeClr val="bg1"/>
                    </a:solidFill>
                  </a:rPr>
                  <a:t>(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9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0+1).0,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03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= 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,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73</a:t>
                </a:r>
              </a:p>
              <a:p>
                <a:pPr>
                  <a:lnSpc>
                    <a:spcPct val="200000"/>
                  </a:lnSpc>
                </a:pPr>
                <a:r>
                  <a:rPr lang="bg-BG" sz="2400" b="1" dirty="0" smtClean="0">
                    <a:solidFill>
                      <a:schemeClr val="bg1"/>
                    </a:solidFill>
                  </a:rPr>
                  <a:t>	      </a:t>
                </a:r>
                <a:r>
                  <a:rPr lang="en-US" sz="2400" b="1" dirty="0" smtClean="0">
                    <a:solidFill>
                      <a:schemeClr val="bg1"/>
                    </a:solidFill>
                  </a:rPr>
                  <a:t>m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= [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,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73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] = 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2</a:t>
                </a:r>
              </a:p>
              <a:p>
                <a:endParaRPr lang="bg-BG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429000"/>
                <a:ext cx="5184576" cy="2585323"/>
              </a:xfrm>
              <a:prstGeom prst="rect">
                <a:avLst/>
              </a:prstGeom>
              <a:blipFill rotWithShape="1">
                <a:blip r:embed="rId2"/>
                <a:stretch>
                  <a:fillRect l="-1763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25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884" y="332656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dirty="0">
                <a:solidFill>
                  <a:schemeClr val="bg1"/>
                </a:solidFill>
              </a:rPr>
              <a:t>4 </a:t>
            </a:r>
            <a:r>
              <a:rPr lang="bg-BG" sz="2400" b="1" dirty="0" smtClean="0">
                <a:solidFill>
                  <a:schemeClr val="bg1"/>
                </a:solidFill>
              </a:rPr>
              <a:t>зад.</a:t>
            </a:r>
          </a:p>
          <a:p>
            <a:r>
              <a:rPr lang="bg-BG" sz="2400" b="1" dirty="0" smtClean="0">
                <a:solidFill>
                  <a:schemeClr val="bg1"/>
                </a:solidFill>
              </a:rPr>
              <a:t>Вероятността </a:t>
            </a:r>
            <a:r>
              <a:rPr lang="bg-BG" sz="2400" b="1" dirty="0">
                <a:solidFill>
                  <a:schemeClr val="bg1"/>
                </a:solidFill>
              </a:rPr>
              <a:t>да бъде произведена дефектна крушка е постоянно число, равно на 0,02. Случайната величина X е равна на броя на дефектните крушки измежду 12. Да се намери: </a:t>
            </a:r>
          </a:p>
          <a:p>
            <a:r>
              <a:rPr lang="bg-BG" sz="2400" b="1" dirty="0">
                <a:solidFill>
                  <a:schemeClr val="bg1"/>
                </a:solidFill>
              </a:rPr>
              <a:t>а) математическото очакване на X; </a:t>
            </a:r>
          </a:p>
          <a:p>
            <a:r>
              <a:rPr lang="bg-BG" sz="2400" b="1" dirty="0">
                <a:solidFill>
                  <a:schemeClr val="bg1"/>
                </a:solidFill>
              </a:rPr>
              <a:t>б) дисперсията на X; 		</a:t>
            </a:r>
            <a:endParaRPr lang="bg-BG" sz="2400" b="1" dirty="0" smtClean="0">
              <a:solidFill>
                <a:schemeClr val="bg1"/>
              </a:solidFill>
            </a:endParaRPr>
          </a:p>
          <a:p>
            <a:r>
              <a:rPr lang="bg-BG" sz="2400" b="1" dirty="0" smtClean="0">
                <a:solidFill>
                  <a:schemeClr val="bg1"/>
                </a:solidFill>
              </a:rPr>
              <a:t>в</a:t>
            </a:r>
            <a:r>
              <a:rPr lang="bg-BG" sz="2400" b="1" dirty="0">
                <a:solidFill>
                  <a:schemeClr val="bg1"/>
                </a:solidFill>
              </a:rPr>
              <a:t>) най-вероятната стойност на X.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3641271"/>
            <a:ext cx="1572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dirty="0" smtClean="0">
                <a:solidFill>
                  <a:schemeClr val="bg1"/>
                </a:solidFill>
              </a:rPr>
              <a:t>Решение: </a:t>
            </a:r>
            <a:endParaRPr lang="bg-BG" sz="24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24" y="4293096"/>
            <a:ext cx="6539207" cy="17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7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1662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b="1" dirty="0">
                <a:solidFill>
                  <a:schemeClr val="bg1"/>
                </a:solidFill>
              </a:rPr>
              <a:t>5 зад. Търговец на балони твърди, че 95% от балоните </a:t>
            </a:r>
            <a:r>
              <a:rPr lang="bg-BG" sz="2400" b="1" dirty="0" smtClean="0">
                <a:solidFill>
                  <a:schemeClr val="bg1"/>
                </a:solidFill>
              </a:rPr>
              <a:t>	му </a:t>
            </a:r>
            <a:r>
              <a:rPr lang="bg-BG" sz="2400" b="1" dirty="0">
                <a:solidFill>
                  <a:schemeClr val="bg1"/>
                </a:solidFill>
              </a:rPr>
              <a:t>са качествени. За детско парти са купени </a:t>
            </a:r>
            <a:r>
              <a:rPr lang="bg-BG" sz="2400" b="1" dirty="0" smtClean="0">
                <a:solidFill>
                  <a:schemeClr val="bg1"/>
                </a:solidFill>
              </a:rPr>
              <a:t>	двадесет </a:t>
            </a:r>
            <a:r>
              <a:rPr lang="bg-BG" sz="2400" b="1" dirty="0">
                <a:solidFill>
                  <a:schemeClr val="bg1"/>
                </a:solidFill>
              </a:rPr>
              <a:t>балона. Какъв е най-вероятният брой </a:t>
            </a:r>
            <a:r>
              <a:rPr lang="bg-BG" sz="2400" b="1" dirty="0" smtClean="0">
                <a:solidFill>
                  <a:schemeClr val="bg1"/>
                </a:solidFill>
              </a:rPr>
              <a:t>	балони</a:t>
            </a:r>
            <a:r>
              <a:rPr lang="bg-BG" sz="2400" b="1" dirty="0">
                <a:solidFill>
                  <a:schemeClr val="bg1"/>
                </a:solidFill>
              </a:rPr>
              <a:t>, които няма да се спукат?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15616" y="3789040"/>
                <a:ext cx="590465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bg-BG" sz="2400" b="1" dirty="0" smtClean="0">
                    <a:solidFill>
                      <a:schemeClr val="bg1"/>
                    </a:solidFill>
                  </a:rPr>
                  <a:t>Решение: X </a:t>
                </a:r>
                <a14:m>
                  <m:oMath xmlns:m="http://schemas.openxmlformats.org/officeDocument/2006/math">
                    <m:r>
                      <a:rPr lang="bg-BG" sz="2400" b="1" i="1">
                        <a:solidFill>
                          <a:schemeClr val="bg1"/>
                        </a:solidFill>
                        <a:latin typeface="Cambria Math"/>
                      </a:rPr>
                      <m:t>∈ </m:t>
                    </m:r>
                  </m:oMath>
                </a14:m>
                <a:r>
                  <a:rPr lang="bg-BG" sz="2400" b="1" dirty="0">
                    <a:solidFill>
                      <a:schemeClr val="bg1"/>
                    </a:solidFill>
                  </a:rPr>
                  <a:t>Bi (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2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0; 0,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95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bg-BG" sz="2400" b="1" dirty="0" smtClean="0">
                    <a:solidFill>
                      <a:schemeClr val="bg1"/>
                    </a:solidFill>
                  </a:rPr>
                  <a:t>	     </a:t>
                </a:r>
                <a:r>
                  <a:rPr lang="en-US" sz="2400" b="1" dirty="0" smtClean="0">
                    <a:solidFill>
                      <a:schemeClr val="bg1"/>
                    </a:solidFill>
                  </a:rPr>
                  <a:t>(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20+1).0,95 = 19,95</a:t>
                </a:r>
                <a:endParaRPr lang="bg-BG" sz="2400" b="1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bg-BG" sz="2400" b="1" dirty="0">
                    <a:solidFill>
                      <a:schemeClr val="bg1"/>
                    </a:solidFill>
                  </a:rPr>
                  <a:t>	 </a:t>
                </a:r>
                <a:r>
                  <a:rPr lang="bg-BG" sz="2400" b="1" dirty="0" smtClean="0">
                    <a:solidFill>
                      <a:schemeClr val="bg1"/>
                    </a:solidFill>
                  </a:rPr>
                  <a:t>   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m =</a:t>
                </a:r>
                <a:r>
                  <a:rPr lang="bg-BG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chemeClr val="bg1"/>
                    </a:solidFill>
                  </a:rPr>
                  <a:t>[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19,95] = 19</a:t>
                </a:r>
                <a:endParaRPr lang="bg-BG" sz="2400" b="1" dirty="0">
                  <a:solidFill>
                    <a:schemeClr val="bg1"/>
                  </a:solidFill>
                </a:endParaRPr>
              </a:p>
              <a:p>
                <a:endParaRPr lang="bg-BG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89040"/>
                <a:ext cx="5904656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1548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131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1662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b="1" dirty="0" smtClean="0">
                <a:solidFill>
                  <a:schemeClr val="bg1"/>
                </a:solidFill>
              </a:rPr>
              <a:t>6 зад. </a:t>
            </a:r>
            <a:r>
              <a:rPr lang="ru-RU" sz="2400" b="1" dirty="0">
                <a:solidFill>
                  <a:schemeClr val="bg1"/>
                </a:solidFill>
              </a:rPr>
              <a:t>При транспортиране на изделия вероятността за повреда на едно изделие е 0,02. Какъв е най-вероятният брой повредени изделия при транспортиране на 70 изделия?</a:t>
            </a:r>
            <a:endParaRPr lang="bg-BG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15616" y="3789040"/>
                <a:ext cx="590465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bg-BG" sz="2400" b="1" dirty="0" smtClean="0">
                    <a:solidFill>
                      <a:schemeClr val="bg1"/>
                    </a:solidFill>
                  </a:rPr>
                  <a:t>Решение: </a:t>
                </a:r>
                <a:r>
                  <a:rPr lang="bg-BG" sz="2400" dirty="0" smtClean="0"/>
                  <a:t> </a:t>
                </a:r>
                <a:r>
                  <a:rPr lang="bg-BG" sz="2400" b="1" dirty="0" smtClean="0">
                    <a:solidFill>
                      <a:schemeClr val="bg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bg-BG" sz="2400" b="1" i="1">
                        <a:solidFill>
                          <a:schemeClr val="bg1"/>
                        </a:solidFill>
                        <a:latin typeface="Cambria Math"/>
                      </a:rPr>
                      <m:t>∈ </m:t>
                    </m:r>
                  </m:oMath>
                </a14:m>
                <a:r>
                  <a:rPr lang="bg-BG" sz="2400" b="1" dirty="0">
                    <a:solidFill>
                      <a:schemeClr val="bg1"/>
                    </a:solidFill>
                  </a:rPr>
                  <a:t>Bi (70; 0,02)</a:t>
                </a:r>
              </a:p>
              <a:p>
                <a:pPr>
                  <a:lnSpc>
                    <a:spcPct val="150000"/>
                  </a:lnSpc>
                </a:pPr>
                <a:r>
                  <a:rPr lang="bg-BG" sz="2400" b="1" dirty="0" smtClean="0">
                    <a:solidFill>
                      <a:schemeClr val="bg1"/>
                    </a:solidFill>
                  </a:rPr>
                  <a:t>	       </a:t>
                </a:r>
                <a:r>
                  <a:rPr lang="en-US" sz="2400" b="1" dirty="0" smtClean="0">
                    <a:solidFill>
                      <a:schemeClr val="bg1"/>
                    </a:solidFill>
                  </a:rPr>
                  <a:t>(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7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0+1).0,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02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= 1,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42</a:t>
                </a:r>
              </a:p>
              <a:p>
                <a:pPr>
                  <a:lnSpc>
                    <a:spcPct val="150000"/>
                  </a:lnSpc>
                </a:pPr>
                <a:r>
                  <a:rPr lang="bg-BG" sz="2400" b="1" dirty="0" smtClean="0">
                    <a:solidFill>
                      <a:schemeClr val="bg1"/>
                    </a:solidFill>
                  </a:rPr>
                  <a:t>	        </a:t>
                </a:r>
                <a:r>
                  <a:rPr lang="en-US" sz="2400" b="1" dirty="0" smtClean="0">
                    <a:solidFill>
                      <a:schemeClr val="bg1"/>
                    </a:solidFill>
                  </a:rPr>
                  <a:t>m = [1,</a:t>
                </a:r>
                <a:r>
                  <a:rPr lang="bg-BG" sz="2400" b="1" dirty="0">
                    <a:solidFill>
                      <a:schemeClr val="bg1"/>
                    </a:solidFill>
                  </a:rPr>
                  <a:t>42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] = 1</a:t>
                </a:r>
                <a:endParaRPr lang="bg-BG" sz="2400" b="1" dirty="0">
                  <a:solidFill>
                    <a:schemeClr val="bg1"/>
                  </a:solidFill>
                </a:endParaRPr>
              </a:p>
              <a:p>
                <a:endParaRPr lang="bg-BG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89040"/>
                <a:ext cx="5904656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1548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08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372</TotalTime>
  <Words>256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</dc:creator>
  <cp:lastModifiedBy>tan</cp:lastModifiedBy>
  <cp:revision>12</cp:revision>
  <dcterms:created xsi:type="dcterms:W3CDTF">2023-03-22T01:24:52Z</dcterms:created>
  <dcterms:modified xsi:type="dcterms:W3CDTF">2023-03-23T10:19:44Z</dcterms:modified>
</cp:coreProperties>
</file>