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6" r:id="rId3"/>
    <p:sldId id="272" r:id="rId4"/>
    <p:sldId id="271" r:id="rId5"/>
    <p:sldId id="273" r:id="rId6"/>
    <p:sldId id="268" r:id="rId7"/>
    <p:sldId id="267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CCCCFF"/>
    <a:srgbClr val="FFFFCC"/>
    <a:srgbClr val="CCFFFF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3783" autoAdjust="0"/>
  </p:normalViewPr>
  <p:slideViewPr>
    <p:cSldViewPr>
      <p:cViewPr varScale="1">
        <p:scale>
          <a:sx n="69" d="100"/>
          <a:sy n="69" d="100"/>
        </p:scale>
        <p:origin x="-74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27.4.2023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27.4.2023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85384"/>
          </a:xfrm>
          <a:prstGeom prst="rect">
            <a:avLst/>
          </a:prstGeom>
        </p:spPr>
      </p:pic>
      <p:sp>
        <p:nvSpPr>
          <p:cNvPr id="2" name="Текстово поле 1"/>
          <p:cNvSpPr txBox="1"/>
          <p:nvPr/>
        </p:nvSpPr>
        <p:spPr>
          <a:xfrm>
            <a:off x="2351584" y="764705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solidFill>
                  <a:schemeClr val="accent3">
                    <a:lumMod val="75000"/>
                  </a:schemeClr>
                </a:solidFill>
              </a:rPr>
              <a:t>ПРОФЕСИОНАЛНА ГИМНАЗИЯ </a:t>
            </a:r>
          </a:p>
          <a:p>
            <a:pPr algn="ctr"/>
            <a:r>
              <a:rPr lang="bg-BG" sz="2800" b="1" dirty="0">
                <a:solidFill>
                  <a:schemeClr val="accent3">
                    <a:lumMod val="75000"/>
                  </a:schemeClr>
                </a:solidFill>
              </a:rPr>
              <a:t>ПО ИКОНОМИКА, ТЪРГОВИЯ И УСЛУГИ - ЛОВЕЧ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847528" y="4653136"/>
            <a:ext cx="50405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900" b="1" u="sng" dirty="0"/>
              <a:t>Адрес:</a:t>
            </a:r>
            <a:r>
              <a:rPr lang="bg-BG" sz="1900" dirty="0"/>
              <a:t> гр. Ловеч, ул. „Стара планина“ № 31</a:t>
            </a:r>
          </a:p>
          <a:p>
            <a:r>
              <a:rPr lang="bg-BG" sz="1900" b="1" dirty="0"/>
              <a:t>Ел. поща: </a:t>
            </a:r>
            <a:r>
              <a:rPr lang="en-US" sz="1900" dirty="0" smtClean="0"/>
              <a:t>info-1100331@edu.mon.bg</a:t>
            </a:r>
            <a:endParaRPr lang="en-US" sz="1900" dirty="0"/>
          </a:p>
          <a:p>
            <a:r>
              <a:rPr lang="en-US" sz="1900" dirty="0"/>
              <a:t>https://</a:t>
            </a:r>
            <a:r>
              <a:rPr lang="en-US" sz="1900" dirty="0" smtClean="0"/>
              <a:t>pgitu-lovech.com</a:t>
            </a:r>
            <a:endParaRPr lang="bg-BG" sz="1900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568143" y="2270817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 smtClean="0">
                <a:solidFill>
                  <a:schemeClr val="accent4">
                    <a:lumMod val="50000"/>
                  </a:schemeClr>
                </a:solidFill>
              </a:rPr>
              <a:t>Панорама 202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bg-BG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bg-BG" sz="3600" b="1" dirty="0" smtClean="0">
                <a:solidFill>
                  <a:schemeClr val="accent4">
                    <a:lumMod val="50000"/>
                  </a:schemeClr>
                </a:solidFill>
              </a:rPr>
              <a:t>на специалности в ПГИТУ - Ловеч</a:t>
            </a:r>
            <a:endParaRPr lang="bg-BG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авоъгълник 5"/>
          <p:cNvSpPr/>
          <p:nvPr/>
        </p:nvSpPr>
        <p:spPr>
          <a:xfrm flipV="1">
            <a:off x="2351584" y="1700808"/>
            <a:ext cx="7416824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085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Картина 1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  <a:solidFill>
            <a:srgbClr val="CC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Овал 3"/>
          <p:cNvSpPr/>
          <p:nvPr/>
        </p:nvSpPr>
        <p:spPr>
          <a:xfrm>
            <a:off x="4309531" y="1901694"/>
            <a:ext cx="4018717" cy="1671322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265271" y="2462939"/>
            <a:ext cx="409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Икономисти/Икономическа информатика</a:t>
            </a:r>
            <a:endParaRPr lang="bg-BG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6659320" y="474207"/>
            <a:ext cx="5184576" cy="646331"/>
          </a:xfrm>
          <a:prstGeom prst="rect">
            <a:avLst/>
          </a:prstGeom>
          <a:solidFill>
            <a:srgbClr val="CC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Практическата реализация на стопански решения и опит в събиране и обработване на информация. 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182417" y="4383249"/>
            <a:ext cx="5616625" cy="923330"/>
          </a:xfrm>
          <a:prstGeom prst="rect">
            <a:avLst/>
          </a:prstGeom>
          <a:solidFill>
            <a:srgbClr val="CC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Формират се компетенции за рационалното използване на материалните, човешките и финансови ресурси на фирмата за постигане на поставените цели. </a:t>
            </a:r>
          </a:p>
        </p:txBody>
      </p:sp>
      <p:sp>
        <p:nvSpPr>
          <p:cNvPr id="10" name="Правоъгълник 9"/>
          <p:cNvSpPr/>
          <p:nvPr/>
        </p:nvSpPr>
        <p:spPr>
          <a:xfrm>
            <a:off x="3887205" y="5976359"/>
            <a:ext cx="4441043" cy="377026"/>
          </a:xfrm>
          <a:prstGeom prst="rect">
            <a:avLst/>
          </a:prstGeom>
          <a:solidFill>
            <a:srgbClr val="CC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sz="18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Формиране на предприемачески умения. </a:t>
            </a:r>
          </a:p>
        </p:txBody>
      </p:sp>
      <p:sp>
        <p:nvSpPr>
          <p:cNvPr id="13" name="Правоъгълник 12"/>
          <p:cNvSpPr/>
          <p:nvPr/>
        </p:nvSpPr>
        <p:spPr>
          <a:xfrm>
            <a:off x="791941" y="444114"/>
            <a:ext cx="4978751" cy="646331"/>
          </a:xfrm>
          <a:prstGeom prst="rect">
            <a:avLst/>
          </a:prstGeom>
          <a:solidFill>
            <a:srgbClr val="CC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Усвояване на умения за работа с различни документи, офис техника и в електронна среда. 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724">
            <a:off x="569969" y="1656478"/>
            <a:ext cx="1049950" cy="117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054">
            <a:off x="1021107" y="5597437"/>
            <a:ext cx="920450" cy="925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7805">
            <a:off x="10382119" y="5584103"/>
            <a:ext cx="1276402" cy="95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5" b="97860" l="16477" r="90000">
                        <a14:backgroundMark x1="41932" y1="1751" x2="8182" y2="99611"/>
                        <a14:backgroundMark x1="25000" y1="50389" x2="25227" y2="50389"/>
                        <a14:backgroundMark x1="69318" y1="0" x2="99886" y2="7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185">
            <a:off x="9403892" y="2073776"/>
            <a:ext cx="2048073" cy="1423644"/>
          </a:xfrm>
          <a:prstGeom prst="rect">
            <a:avLst/>
          </a:prstGeom>
        </p:spPr>
      </p:pic>
      <p:cxnSp>
        <p:nvCxnSpPr>
          <p:cNvPr id="19" name="Извито съединение 18"/>
          <p:cNvCxnSpPr/>
          <p:nvPr/>
        </p:nvCxnSpPr>
        <p:spPr>
          <a:xfrm rot="16200000" flipV="1">
            <a:off x="3794383" y="1318971"/>
            <a:ext cx="1027519" cy="695399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Извито съединение 20"/>
          <p:cNvCxnSpPr/>
          <p:nvPr/>
        </p:nvCxnSpPr>
        <p:spPr>
          <a:xfrm rot="5400000" flipH="1" flipV="1">
            <a:off x="7781715" y="1202328"/>
            <a:ext cx="938100" cy="85314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Извито съединение 23"/>
          <p:cNvCxnSpPr/>
          <p:nvPr/>
        </p:nvCxnSpPr>
        <p:spPr>
          <a:xfrm rot="5400000">
            <a:off x="3678149" y="3359263"/>
            <a:ext cx="1011418" cy="73470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Извито съединение 34"/>
          <p:cNvCxnSpPr/>
          <p:nvPr/>
        </p:nvCxnSpPr>
        <p:spPr>
          <a:xfrm rot="16200000" flipH="1">
            <a:off x="7690670" y="3574709"/>
            <a:ext cx="1362454" cy="51340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авоъгълник 19"/>
          <p:cNvSpPr/>
          <p:nvPr/>
        </p:nvSpPr>
        <p:spPr>
          <a:xfrm>
            <a:off x="6312024" y="4542427"/>
            <a:ext cx="5688632" cy="923330"/>
          </a:xfrm>
          <a:prstGeom prst="rect">
            <a:avLst/>
          </a:prstGeom>
          <a:solidFill>
            <a:srgbClr val="CC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dirty="0">
                <a:solidFill>
                  <a:schemeClr val="tx1"/>
                </a:solidFill>
              </a:rPr>
              <a:t>Формиране на знания и умения в областта на приложението на информационните технологии в </a:t>
            </a:r>
            <a:r>
              <a:rPr lang="bg-BG" dirty="0" smtClean="0">
                <a:solidFill>
                  <a:schemeClr val="tx1"/>
                </a:solidFill>
              </a:rPr>
              <a:t>бизнеса.</a:t>
            </a:r>
            <a:endParaRPr lang="bg-BG" dirty="0">
              <a:solidFill>
                <a:schemeClr val="tx1"/>
              </a:solidFill>
            </a:endParaRPr>
          </a:p>
        </p:txBody>
      </p:sp>
      <p:cxnSp>
        <p:nvCxnSpPr>
          <p:cNvPr id="22" name="Извито съединение 21"/>
          <p:cNvCxnSpPr/>
          <p:nvPr/>
        </p:nvCxnSpPr>
        <p:spPr>
          <a:xfrm rot="5400000">
            <a:off x="4968071" y="4704053"/>
            <a:ext cx="2274361" cy="18410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Извито съединение 10"/>
          <p:cNvCxnSpPr/>
          <p:nvPr/>
        </p:nvCxnSpPr>
        <p:spPr>
          <a:xfrm rot="5400000">
            <a:off x="2359045" y="1314769"/>
            <a:ext cx="1145357" cy="1085117"/>
          </a:xfrm>
          <a:prstGeom prst="curvedConnector3">
            <a:avLst>
              <a:gd name="adj1" fmla="val 37394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Извито съединение 15"/>
          <p:cNvCxnSpPr/>
          <p:nvPr/>
        </p:nvCxnSpPr>
        <p:spPr>
          <a:xfrm rot="16200000" flipH="1">
            <a:off x="4649551" y="1844205"/>
            <a:ext cx="1784311" cy="665201"/>
          </a:xfrm>
          <a:prstGeom prst="curvedConnector3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Извито съединение 19"/>
          <p:cNvCxnSpPr/>
          <p:nvPr/>
        </p:nvCxnSpPr>
        <p:spPr>
          <a:xfrm rot="16200000" flipH="1">
            <a:off x="7279902" y="1540907"/>
            <a:ext cx="1424274" cy="911755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Картина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1151"/>
          <a:stretch/>
        </p:blipFill>
        <p:spPr>
          <a:xfrm>
            <a:off x="487253" y="2686555"/>
            <a:ext cx="2558897" cy="1739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Картина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6576"/>
          <a:stretch/>
        </p:blipFill>
        <p:spPr>
          <a:xfrm>
            <a:off x="3992951" y="3126394"/>
            <a:ext cx="3475814" cy="2536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Картина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5900" r="4325"/>
          <a:stretch/>
        </p:blipFill>
        <p:spPr>
          <a:xfrm>
            <a:off x="9036085" y="527020"/>
            <a:ext cx="1800201" cy="1629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Картина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9"/>
          <a:stretch/>
        </p:blipFill>
        <p:spPr>
          <a:xfrm>
            <a:off x="7968209" y="2857094"/>
            <a:ext cx="1639262" cy="1630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Картина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4851" r="6688" b="3800"/>
          <a:stretch/>
        </p:blipFill>
        <p:spPr>
          <a:xfrm rot="21110179">
            <a:off x="9270608" y="4579407"/>
            <a:ext cx="2291747" cy="18125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560490" y="80769"/>
            <a:ext cx="6934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g-BG" sz="4000" dirty="0">
                <a:solidFill>
                  <a:schemeClr val="accent2">
                    <a:lumMod val="50000"/>
                  </a:schemeClr>
                </a:solidFill>
              </a:rPr>
              <a:t>В ЧАСОВЕТЕ </a:t>
            </a:r>
            <a:br>
              <a:rPr lang="bg-BG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bg-BG" sz="4000" dirty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bg-BG" sz="4000" b="1" dirty="0">
                <a:solidFill>
                  <a:schemeClr val="accent2">
                    <a:lumMod val="50000"/>
                  </a:schemeClr>
                </a:solidFill>
              </a:rPr>
              <a:t>УЧЕБНА ПРАКТИКА …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/>
          <a:stretch/>
        </p:blipFill>
        <p:spPr>
          <a:xfrm rot="4505788">
            <a:off x="339780" y="692250"/>
            <a:ext cx="1788094" cy="1283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8474" r="16224" b="1216"/>
          <a:stretch/>
        </p:blipFill>
        <p:spPr>
          <a:xfrm>
            <a:off x="802500" y="4849816"/>
            <a:ext cx="2563091" cy="1625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33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Овал 3"/>
          <p:cNvSpPr/>
          <p:nvPr/>
        </p:nvSpPr>
        <p:spPr>
          <a:xfrm>
            <a:off x="4583832" y="2060848"/>
            <a:ext cx="3456385" cy="132948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683311" y="247477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„Ресторантьор“</a:t>
            </a:r>
          </a:p>
        </p:txBody>
      </p:sp>
      <p:sp>
        <p:nvSpPr>
          <p:cNvPr id="8" name="Правоъгълник 7"/>
          <p:cNvSpPr/>
          <p:nvPr/>
        </p:nvSpPr>
        <p:spPr>
          <a:xfrm>
            <a:off x="6769157" y="501935"/>
            <a:ext cx="4230217" cy="646331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Формират се умения за планиране на асортимента от ястия и напитки. 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985736" y="4233178"/>
            <a:ext cx="4176465" cy="646331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Изучава технологичните процеси при обработката на хранителните продукти. </a:t>
            </a:r>
          </a:p>
        </p:txBody>
      </p:sp>
      <p:sp>
        <p:nvSpPr>
          <p:cNvPr id="10" name="Правоъгълник 9"/>
          <p:cNvSpPr/>
          <p:nvPr/>
        </p:nvSpPr>
        <p:spPr>
          <a:xfrm rot="21302675">
            <a:off x="6684863" y="4321373"/>
            <a:ext cx="4415238" cy="646331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Изучава се организацията и управлението на производствения процес. </a:t>
            </a:r>
          </a:p>
        </p:txBody>
      </p:sp>
      <p:sp>
        <p:nvSpPr>
          <p:cNvPr id="13" name="Правоъгълник 12"/>
          <p:cNvSpPr/>
          <p:nvPr/>
        </p:nvSpPr>
        <p:spPr>
          <a:xfrm>
            <a:off x="465150" y="609844"/>
            <a:ext cx="5217639" cy="646331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Организира дейностите в заведенията за хранене и развлечения (ресторанти, кафенета и др.). </a:t>
            </a:r>
          </a:p>
        </p:txBody>
      </p:sp>
      <p:pic>
        <p:nvPicPr>
          <p:cNvPr id="16" name="Картина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8336">
            <a:off x="671401" y="4723207"/>
            <a:ext cx="2067694" cy="1550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Картина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624">
            <a:off x="9897491" y="1770338"/>
            <a:ext cx="1289502" cy="1289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8" descr="Greece_Salad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9074">
            <a:off x="810966" y="2034138"/>
            <a:ext cx="1309688" cy="1135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4337665609_6d6d2a63d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 b="6553"/>
          <a:stretch/>
        </p:blipFill>
        <p:spPr bwMode="auto">
          <a:xfrm rot="20208585">
            <a:off x="9465619" y="5043599"/>
            <a:ext cx="2153245" cy="12017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артина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9" t="16400" r="15488"/>
          <a:stretch/>
        </p:blipFill>
        <p:spPr>
          <a:xfrm>
            <a:off x="5000130" y="4924382"/>
            <a:ext cx="1519390" cy="1440160"/>
          </a:xfrm>
          <a:prstGeom prst="ellipse">
            <a:avLst/>
          </a:prstGeom>
        </p:spPr>
      </p:pic>
      <p:cxnSp>
        <p:nvCxnSpPr>
          <p:cNvPr id="21" name="Извито съединение 20"/>
          <p:cNvCxnSpPr/>
          <p:nvPr/>
        </p:nvCxnSpPr>
        <p:spPr>
          <a:xfrm rot="16200000" flipV="1">
            <a:off x="4060736" y="1485870"/>
            <a:ext cx="988755" cy="61706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Извито съединение 21"/>
          <p:cNvCxnSpPr/>
          <p:nvPr/>
        </p:nvCxnSpPr>
        <p:spPr>
          <a:xfrm rot="5400000" flipH="1" flipV="1">
            <a:off x="7464327" y="1303860"/>
            <a:ext cx="891476" cy="79597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Извито съединение 26"/>
          <p:cNvCxnSpPr/>
          <p:nvPr/>
        </p:nvCxnSpPr>
        <p:spPr>
          <a:xfrm rot="5400000">
            <a:off x="4012341" y="3357942"/>
            <a:ext cx="1008670" cy="693937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Извито съединение 31"/>
          <p:cNvCxnSpPr/>
          <p:nvPr/>
        </p:nvCxnSpPr>
        <p:spPr>
          <a:xfrm rot="16200000" flipH="1">
            <a:off x="7776546" y="3218716"/>
            <a:ext cx="1182778" cy="92086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Извито съединение 6"/>
          <p:cNvCxnSpPr/>
          <p:nvPr/>
        </p:nvCxnSpPr>
        <p:spPr>
          <a:xfrm rot="5400000">
            <a:off x="2038949" y="1588429"/>
            <a:ext cx="1784307" cy="1139822"/>
          </a:xfrm>
          <a:prstGeom prst="curvedConnector3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Извито съединение 8"/>
          <p:cNvCxnSpPr/>
          <p:nvPr/>
        </p:nvCxnSpPr>
        <p:spPr>
          <a:xfrm rot="16200000" flipH="1">
            <a:off x="4643742" y="1850015"/>
            <a:ext cx="1944922" cy="814194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Извито съединение 10"/>
          <p:cNvCxnSpPr/>
          <p:nvPr/>
        </p:nvCxnSpPr>
        <p:spPr>
          <a:xfrm rot="16200000" flipH="1">
            <a:off x="8104262" y="1364622"/>
            <a:ext cx="1649452" cy="1489509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2560490" y="80769"/>
            <a:ext cx="6934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g-BG" sz="4000" dirty="0">
                <a:solidFill>
                  <a:schemeClr val="accent2">
                    <a:lumMod val="50000"/>
                  </a:schemeClr>
                </a:solidFill>
              </a:rPr>
              <a:t>В ЧАСОВЕТЕ </a:t>
            </a:r>
            <a:br>
              <a:rPr lang="bg-BG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bg-BG" sz="4000" dirty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bg-BG" sz="4000" b="1" dirty="0">
                <a:solidFill>
                  <a:schemeClr val="accent2">
                    <a:lumMod val="50000"/>
                  </a:schemeClr>
                </a:solidFill>
              </a:rPr>
              <a:t>УЧЕБНА ПРАКТИКА …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"/>
          <a:stretch/>
        </p:blipFill>
        <p:spPr>
          <a:xfrm>
            <a:off x="536034" y="3115482"/>
            <a:ext cx="2562886" cy="1837225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r="25588" b="6951"/>
          <a:stretch/>
        </p:blipFill>
        <p:spPr>
          <a:xfrm>
            <a:off x="4574391" y="3273283"/>
            <a:ext cx="3353904" cy="2526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Картина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9401" r="4850"/>
          <a:stretch/>
        </p:blipFill>
        <p:spPr>
          <a:xfrm rot="5400000">
            <a:off x="9155388" y="3277721"/>
            <a:ext cx="2270787" cy="1749447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101" r="9838"/>
          <a:stretch/>
        </p:blipFill>
        <p:spPr>
          <a:xfrm>
            <a:off x="10232022" y="812704"/>
            <a:ext cx="1720783" cy="1286830"/>
          </a:xfrm>
          <a:prstGeom prst="ellipse">
            <a:avLst/>
          </a:prstGeom>
        </p:spPr>
      </p:pic>
      <p:pic>
        <p:nvPicPr>
          <p:cNvPr id="15" name="Картина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5001" r="21651" b="-400"/>
          <a:stretch/>
        </p:blipFill>
        <p:spPr>
          <a:xfrm>
            <a:off x="1945945" y="5138888"/>
            <a:ext cx="2387861" cy="1517287"/>
          </a:xfrm>
          <a:prstGeom prst="rect">
            <a:avLst/>
          </a:prstGeom>
        </p:spPr>
      </p:pic>
      <p:pic>
        <p:nvPicPr>
          <p:cNvPr id="17" name="Картина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5215444"/>
            <a:ext cx="2016224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Картина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b="5201"/>
          <a:stretch/>
        </p:blipFill>
        <p:spPr>
          <a:xfrm rot="5400000">
            <a:off x="758589" y="760722"/>
            <a:ext cx="1564911" cy="1267256"/>
          </a:xfrm>
          <a:prstGeom prst="rect">
            <a:avLst/>
          </a:prstGeom>
        </p:spPr>
      </p:pic>
      <p:cxnSp>
        <p:nvCxnSpPr>
          <p:cNvPr id="19" name="Извито съединение 18"/>
          <p:cNvCxnSpPr/>
          <p:nvPr/>
        </p:nvCxnSpPr>
        <p:spPr>
          <a:xfrm rot="5400000">
            <a:off x="2367710" y="2983713"/>
            <a:ext cx="3818631" cy="491719"/>
          </a:xfrm>
          <a:prstGeom prst="curvedConnector3">
            <a:avLst>
              <a:gd name="adj1" fmla="val 58640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Извито съединение 21"/>
          <p:cNvCxnSpPr/>
          <p:nvPr/>
        </p:nvCxnSpPr>
        <p:spPr>
          <a:xfrm rot="16200000" flipH="1">
            <a:off x="6061211" y="2586416"/>
            <a:ext cx="3877124" cy="1344806"/>
          </a:xfrm>
          <a:prstGeom prst="curvedConnector3">
            <a:avLst>
              <a:gd name="adj1" fmla="val 38518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7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" y="-13847"/>
            <a:ext cx="12192000" cy="688538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367806" y="2125167"/>
            <a:ext cx="3816426" cy="1447849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763851" y="2610564"/>
            <a:ext cx="30243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„Фризьор“</a:t>
            </a:r>
          </a:p>
        </p:txBody>
      </p:sp>
      <p:sp>
        <p:nvSpPr>
          <p:cNvPr id="8" name="Правоъгълник 7"/>
          <p:cNvSpPr/>
          <p:nvPr/>
        </p:nvSpPr>
        <p:spPr>
          <a:xfrm rot="21142696">
            <a:off x="585149" y="660097"/>
            <a:ext cx="4856339" cy="646331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9B"/>
              </a:buClr>
            </a:pPr>
            <a:r>
              <a:rPr lang="bg-BG" alt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Използване на съвременни тенденции във фризьорските и козметични услуги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288063" y="4339874"/>
            <a:ext cx="5450509" cy="677108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altLang="bg-B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Практическо обучение в реална работна среда</a:t>
            </a:r>
            <a:r>
              <a:rPr lang="bg-BG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10" name="Правоъгълник 9"/>
          <p:cNvSpPr/>
          <p:nvPr/>
        </p:nvSpPr>
        <p:spPr>
          <a:xfrm rot="760156">
            <a:off x="6608478" y="682509"/>
            <a:ext cx="4393145" cy="677108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g-BG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Формиране на професионални знания, умения. </a:t>
            </a:r>
          </a:p>
        </p:txBody>
      </p:sp>
      <p:sp>
        <p:nvSpPr>
          <p:cNvPr id="13" name="Правоъгълник 12"/>
          <p:cNvSpPr/>
          <p:nvPr/>
        </p:nvSpPr>
        <p:spPr>
          <a:xfrm rot="20963850">
            <a:off x="6179813" y="4290812"/>
            <a:ext cx="5582757" cy="646331"/>
          </a:xfrm>
          <a:prstGeom prst="rect">
            <a:avLst/>
          </a:prstGeom>
          <a:solidFill>
            <a:srgbClr val="FFFF99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9B"/>
              </a:buClr>
            </a:pPr>
            <a:r>
              <a:rPr lang="bg-BG" alt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Прилагане на нови технологии при подстригване, къдрене, боядисване и изсветляване на косата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16" name="Картина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7800">
            <a:off x="185002" y="2014716"/>
            <a:ext cx="1978310" cy="1276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Картина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5869" r="2651"/>
          <a:stretch/>
        </p:blipFill>
        <p:spPr>
          <a:xfrm rot="648558">
            <a:off x="10170279" y="5099623"/>
            <a:ext cx="1581495" cy="1513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Картина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182">
            <a:off x="4141991" y="5253303"/>
            <a:ext cx="2251155" cy="1500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49" y="291627"/>
            <a:ext cx="1158655" cy="115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Извито съединение 17"/>
          <p:cNvCxnSpPr/>
          <p:nvPr/>
        </p:nvCxnSpPr>
        <p:spPr>
          <a:xfrm rot="5400000" flipH="1" flipV="1">
            <a:off x="7253409" y="1296546"/>
            <a:ext cx="921296" cy="796337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Извито съединение 18"/>
          <p:cNvCxnSpPr/>
          <p:nvPr/>
        </p:nvCxnSpPr>
        <p:spPr>
          <a:xfrm rot="16200000" flipV="1">
            <a:off x="4061465" y="1445755"/>
            <a:ext cx="1021246" cy="643819"/>
          </a:xfrm>
          <a:prstGeom prst="curvedConnector3">
            <a:avLst>
              <a:gd name="adj1" fmla="val 5353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Извито съединение 21"/>
          <p:cNvCxnSpPr/>
          <p:nvPr/>
        </p:nvCxnSpPr>
        <p:spPr>
          <a:xfrm rot="16200000" flipH="1">
            <a:off x="7485793" y="3666663"/>
            <a:ext cx="1036839" cy="36004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Извито съединение 28"/>
          <p:cNvCxnSpPr/>
          <p:nvPr/>
        </p:nvCxnSpPr>
        <p:spPr>
          <a:xfrm rot="5400000">
            <a:off x="4145123" y="3533900"/>
            <a:ext cx="853930" cy="64382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Извито съединение 10"/>
          <p:cNvCxnSpPr/>
          <p:nvPr/>
        </p:nvCxnSpPr>
        <p:spPr>
          <a:xfrm rot="5400000">
            <a:off x="1916680" y="1407325"/>
            <a:ext cx="2144354" cy="1899001"/>
          </a:xfrm>
          <a:prstGeom prst="curvedConnector3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Извито съединение 11"/>
          <p:cNvCxnSpPr/>
          <p:nvPr/>
        </p:nvCxnSpPr>
        <p:spPr>
          <a:xfrm rot="16200000" flipH="1">
            <a:off x="4809819" y="1683936"/>
            <a:ext cx="1037401" cy="238824"/>
          </a:xfrm>
          <a:prstGeom prst="curvedConnector3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Извито съединение 13"/>
          <p:cNvCxnSpPr/>
          <p:nvPr/>
        </p:nvCxnSpPr>
        <p:spPr>
          <a:xfrm rot="16200000" flipH="1">
            <a:off x="7567657" y="1588289"/>
            <a:ext cx="1331534" cy="76571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560490" y="80769"/>
            <a:ext cx="6934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g-BG" sz="4000" dirty="0">
                <a:solidFill>
                  <a:schemeClr val="accent2">
                    <a:lumMod val="50000"/>
                  </a:schemeClr>
                </a:solidFill>
              </a:rPr>
              <a:t>В ЧАСОВЕТЕ </a:t>
            </a:r>
            <a:br>
              <a:rPr lang="bg-BG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bg-BG" sz="4000" dirty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bg-BG" sz="4000" b="1" dirty="0">
                <a:solidFill>
                  <a:schemeClr val="accent2">
                    <a:lumMod val="50000"/>
                  </a:schemeClr>
                </a:solidFill>
              </a:rPr>
              <a:t>УЧЕБНА ПРАКТИКА …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Картина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30050" r="48425" b="3801"/>
          <a:stretch/>
        </p:blipFill>
        <p:spPr>
          <a:xfrm rot="512777">
            <a:off x="10049998" y="219814"/>
            <a:ext cx="1656368" cy="21296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Картина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t="12201" r="16137"/>
          <a:stretch/>
        </p:blipFill>
        <p:spPr>
          <a:xfrm>
            <a:off x="3978680" y="2378986"/>
            <a:ext cx="2952328" cy="2780511"/>
          </a:xfrm>
          <a:prstGeom prst="rect">
            <a:avLst/>
          </a:prstGeom>
        </p:spPr>
      </p:pic>
      <p:pic>
        <p:nvPicPr>
          <p:cNvPr id="19" name="Картина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517" y="4849522"/>
            <a:ext cx="2194738" cy="1646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Картина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3932" r="3538" b="3932"/>
          <a:stretch/>
        </p:blipFill>
        <p:spPr>
          <a:xfrm>
            <a:off x="7455839" y="2683020"/>
            <a:ext cx="2691992" cy="1944216"/>
          </a:xfrm>
          <a:prstGeom prst="flowChartProcess">
            <a:avLst/>
          </a:prstGeom>
        </p:spPr>
      </p:pic>
      <p:pic>
        <p:nvPicPr>
          <p:cNvPr id="24" name="Картина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986267"/>
            <a:ext cx="1390428" cy="13357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r="9732" b="-4754"/>
          <a:stretch/>
        </p:blipFill>
        <p:spPr>
          <a:xfrm rot="5400000">
            <a:off x="294887" y="3892069"/>
            <a:ext cx="2810283" cy="2102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r="4636"/>
          <a:stretch/>
        </p:blipFill>
        <p:spPr>
          <a:xfrm rot="5400000">
            <a:off x="6474948" y="5033608"/>
            <a:ext cx="1996669" cy="1277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38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1088</TotalTime>
  <Words>204</Words>
  <Application>Microsoft Office PowerPoint</Application>
  <PresentationFormat>По избор</PresentationFormat>
  <Paragraphs>26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Calibri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Lina</dc:creator>
  <cp:lastModifiedBy>Lina</cp:lastModifiedBy>
  <cp:revision>76</cp:revision>
  <dcterms:created xsi:type="dcterms:W3CDTF">2020-05-04T20:50:18Z</dcterms:created>
  <dcterms:modified xsi:type="dcterms:W3CDTF">2023-04-27T20:32:17Z</dcterms:modified>
</cp:coreProperties>
</file>