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5" r:id="rId8"/>
    <p:sldId id="261" r:id="rId9"/>
    <p:sldId id="262" r:id="rId10"/>
    <p:sldId id="269" r:id="rId11"/>
    <p:sldId id="263" r:id="rId1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86" d="100"/>
          <a:sy n="86" d="100"/>
        </p:scale>
        <p:origin x="-7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p>
        </p:txBody>
      </p:sp>
      <p:sp>
        <p:nvSpPr>
          <p:cNvPr id="3" name="Подзаглавие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86291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вертикален текст 2"/>
          <p:cNvSpPr>
            <a:spLocks noGrp="1"/>
          </p:cNvSpPr>
          <p:nvPr>
            <p:ph type="body" orient="vert" idx="1"/>
          </p:nvPr>
        </p:nvSpPr>
        <p:spPr/>
        <p:txBody>
          <a:bodyPr vert="eaVert"/>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17636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p:cNvSpPr>
            <a:spLocks noGrp="1"/>
          </p:cNvSpPr>
          <p:nvPr>
            <p:ph type="body" orient="vert" idx="1"/>
          </p:nvPr>
        </p:nvSpPr>
        <p:spPr>
          <a:xfrm>
            <a:off x="838200" y="365125"/>
            <a:ext cx="7734300" cy="5811838"/>
          </a:xfrm>
        </p:spPr>
        <p:txBody>
          <a:bodyPr vert="eaVert"/>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34474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съдържание 2"/>
          <p:cNvSpPr>
            <a:spLocks noGrp="1"/>
          </p:cNvSpPr>
          <p:nvPr>
            <p:ph idx="1"/>
          </p:nvPr>
        </p:nvSpPr>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58208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p>
        </p:txBody>
      </p:sp>
      <p:sp>
        <p:nvSpPr>
          <p:cNvPr id="3" name="Текстов контейне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Редактиране на стиловете на текста в образеца</a:t>
            </a:r>
          </a:p>
        </p:txBody>
      </p:sp>
      <p:sp>
        <p:nvSpPr>
          <p:cNvPr id="4" name="Контейнер за дата 3"/>
          <p:cNvSpPr>
            <a:spLocks noGrp="1"/>
          </p:cNvSpPr>
          <p:nvPr>
            <p:ph type="dt" sz="half" idx="10"/>
          </p:nvPr>
        </p:nvSpPr>
        <p:spPr/>
        <p:txBody>
          <a:body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414261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съдържание 2"/>
          <p:cNvSpPr>
            <a:spLocks noGrp="1"/>
          </p:cNvSpPr>
          <p:nvPr>
            <p:ph sz="half" idx="1"/>
          </p:nvPr>
        </p:nvSpPr>
        <p:spPr>
          <a:xfrm>
            <a:off x="838200" y="1825625"/>
            <a:ext cx="5181600" cy="4351338"/>
          </a:xfr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p:cNvSpPr>
            <a:spLocks noGrp="1"/>
          </p:cNvSpPr>
          <p:nvPr>
            <p:ph sz="half" idx="2"/>
          </p:nvPr>
        </p:nvSpPr>
        <p:spPr>
          <a:xfrm>
            <a:off x="6172200" y="1825625"/>
            <a:ext cx="5181600" cy="4351338"/>
          </a:xfr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21.4.2023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82395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365125"/>
            <a:ext cx="10515600" cy="1325563"/>
          </a:xfrm>
        </p:spPr>
        <p:txBody>
          <a:bodyPr/>
          <a:lstStyle/>
          <a:p>
            <a:r>
              <a:rPr lang="bg-BG"/>
              <a:t>Редакт. стил загл. образец</a:t>
            </a:r>
          </a:p>
        </p:txBody>
      </p:sp>
      <p:sp>
        <p:nvSpPr>
          <p:cNvPr id="3" name="Текстов контейне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Редактиране на стиловете на текста в образеца</a:t>
            </a:r>
          </a:p>
        </p:txBody>
      </p:sp>
      <p:sp>
        <p:nvSpPr>
          <p:cNvPr id="4" name="Контейнер за съдържание 3"/>
          <p:cNvSpPr>
            <a:spLocks noGrp="1"/>
          </p:cNvSpPr>
          <p:nvPr>
            <p:ph sz="half" idx="2"/>
          </p:nvPr>
        </p:nvSpPr>
        <p:spPr>
          <a:xfrm>
            <a:off x="839788" y="2505075"/>
            <a:ext cx="5157787" cy="3684588"/>
          </a:xfr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Редактиране на стиловете на текста в образеца</a:t>
            </a:r>
          </a:p>
        </p:txBody>
      </p:sp>
      <p:sp>
        <p:nvSpPr>
          <p:cNvPr id="6" name="Контейнер за съдържание 5"/>
          <p:cNvSpPr>
            <a:spLocks noGrp="1"/>
          </p:cNvSpPr>
          <p:nvPr>
            <p:ph sz="quarter" idx="4"/>
          </p:nvPr>
        </p:nvSpPr>
        <p:spPr>
          <a:xfrm>
            <a:off x="6172200" y="2505075"/>
            <a:ext cx="5183188" cy="3684588"/>
          </a:xfr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p:cNvSpPr>
            <a:spLocks noGrp="1"/>
          </p:cNvSpPr>
          <p:nvPr>
            <p:ph type="dt" sz="half" idx="10"/>
          </p:nvPr>
        </p:nvSpPr>
        <p:spPr/>
        <p:txBody>
          <a:bodyPr/>
          <a:lstStyle/>
          <a:p>
            <a:fld id="{3659B996-DFDC-483F-938B-FCED20209088}" type="datetimeFigureOut">
              <a:rPr lang="bg-BG" smtClean="0"/>
              <a:t>21.4.2023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353023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дата 2"/>
          <p:cNvSpPr>
            <a:spLocks noGrp="1"/>
          </p:cNvSpPr>
          <p:nvPr>
            <p:ph type="dt" sz="half" idx="10"/>
          </p:nvPr>
        </p:nvSpPr>
        <p:spPr/>
        <p:txBody>
          <a:bodyPr/>
          <a:lstStyle/>
          <a:p>
            <a:fld id="{3659B996-DFDC-483F-938B-FCED20209088}" type="datetimeFigureOut">
              <a:rPr lang="bg-BG" smtClean="0"/>
              <a:t>21.4.2023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292732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3659B996-DFDC-483F-938B-FCED20209088}" type="datetimeFigureOut">
              <a:rPr lang="bg-BG" smtClean="0"/>
              <a:t>21.4.2023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95658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Редактиране на стиловете на текста в образеца</a:t>
            </a:r>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21.4.2023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260010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Редактиране на стиловете на текста в образеца</a:t>
            </a:r>
          </a:p>
        </p:txBody>
      </p:sp>
      <p:sp>
        <p:nvSpPr>
          <p:cNvPr id="5" name="Контейнер за дата 4"/>
          <p:cNvSpPr>
            <a:spLocks noGrp="1"/>
          </p:cNvSpPr>
          <p:nvPr>
            <p:ph type="dt" sz="half" idx="10"/>
          </p:nvPr>
        </p:nvSpPr>
        <p:spPr/>
        <p:txBody>
          <a:bodyPr/>
          <a:lstStyle/>
          <a:p>
            <a:fld id="{3659B996-DFDC-483F-938B-FCED20209088}" type="datetimeFigureOut">
              <a:rPr lang="bg-BG" smtClean="0"/>
              <a:t>21.4.2023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AD0D59A4-590F-4931-B6A3-809EFFAF97D1}" type="slidenum">
              <a:rPr lang="bg-BG" smtClean="0"/>
              <a:t>‹#›</a:t>
            </a:fld>
            <a:endParaRPr lang="bg-BG"/>
          </a:p>
        </p:txBody>
      </p:sp>
    </p:spTree>
    <p:extLst>
      <p:ext uri="{BB962C8B-B14F-4D97-AF65-F5344CB8AC3E}">
        <p14:creationId xmlns:p14="http://schemas.microsoft.com/office/powerpoint/2010/main" val="164290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9B996-DFDC-483F-938B-FCED20209088}" type="datetimeFigureOut">
              <a:rPr lang="bg-BG" smtClean="0"/>
              <a:t>21.4.2023 г.</a:t>
            </a:fld>
            <a:endParaRPr lang="bg-BG"/>
          </a:p>
        </p:txBody>
      </p:sp>
      <p:sp>
        <p:nvSpPr>
          <p:cNvPr id="5" name="Контейнер за долния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D59A4-590F-4931-B6A3-809EFFAF97D1}" type="slidenum">
              <a:rPr lang="bg-BG" smtClean="0"/>
              <a:t>‹#›</a:t>
            </a:fld>
            <a:endParaRPr lang="bg-BG"/>
          </a:p>
        </p:txBody>
      </p:sp>
    </p:spTree>
    <p:extLst>
      <p:ext uri="{BB962C8B-B14F-4D97-AF65-F5344CB8AC3E}">
        <p14:creationId xmlns:p14="http://schemas.microsoft.com/office/powerpoint/2010/main" val="253625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Контейнер за картина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xmlns=""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Заглавие 3"/>
          <p:cNvSpPr>
            <a:spLocks noGrp="1"/>
          </p:cNvSpPr>
          <p:nvPr>
            <p:ph type="title"/>
          </p:nvPr>
        </p:nvSpPr>
        <p:spPr>
          <a:xfrm>
            <a:off x="838200" y="365125"/>
            <a:ext cx="3822189" cy="1899912"/>
          </a:xfrm>
        </p:spPr>
        <p:txBody>
          <a:bodyPr vert="horz" lIns="91440" tIns="45720" rIns="91440" bIns="45720" rtlCol="0" anchor="ctr">
            <a:normAutofit/>
          </a:bodyPr>
          <a:lstStyle/>
          <a:p>
            <a:r>
              <a:rPr lang="en-US" sz="2500" b="1" dirty="0">
                <a:latin typeface="Times New Roman" panose="02020603050405020304" pitchFamily="18" charset="0"/>
                <a:cs typeface="Times New Roman" panose="02020603050405020304" pitchFamily="18" charset="0"/>
              </a:rPr>
              <a:t>ПРОФИЛИРАНА ЕЗИКОВА ГИМНАЗИЯ</a:t>
            </a:r>
            <a:br>
              <a:rPr lang="en-US" sz="2500" b="1" dirty="0">
                <a:latin typeface="Times New Roman" panose="02020603050405020304" pitchFamily="18" charset="0"/>
                <a:cs typeface="Times New Roman" panose="02020603050405020304" pitchFamily="18" charset="0"/>
              </a:rPr>
            </a:br>
            <a:r>
              <a:rPr lang="en-US" sz="2500" b="1" dirty="0">
                <a:latin typeface="Times New Roman" panose="02020603050405020304" pitchFamily="18" charset="0"/>
                <a:cs typeface="Times New Roman" panose="02020603050405020304" pitchFamily="18" charset="0"/>
              </a:rPr>
              <a:t>„ЕКЗАРХ ЙОСИФ I”</a:t>
            </a:r>
            <a:br>
              <a:rPr lang="en-US" sz="2500" b="1" dirty="0">
                <a:latin typeface="Times New Roman" panose="02020603050405020304" pitchFamily="18" charset="0"/>
                <a:cs typeface="Times New Roman" panose="02020603050405020304" pitchFamily="18" charset="0"/>
              </a:rPr>
            </a:br>
            <a:r>
              <a:rPr lang="en-US" sz="2500" b="1" dirty="0">
                <a:latin typeface="Times New Roman" panose="02020603050405020304" pitchFamily="18" charset="0"/>
                <a:cs typeface="Times New Roman" panose="02020603050405020304" pitchFamily="18" charset="0"/>
              </a:rPr>
              <a:t>ЛОВЕЧ</a:t>
            </a:r>
            <a:r>
              <a:rPr lang="en-US" sz="2500" b="1" dirty="0"/>
              <a:t/>
            </a:r>
            <a:br>
              <a:rPr lang="en-US" sz="2500" b="1" dirty="0"/>
            </a:br>
            <a:endParaRPr lang="en-US" sz="2500" b="1" dirty="0"/>
          </a:p>
        </p:txBody>
      </p:sp>
      <p:sp>
        <p:nvSpPr>
          <p:cNvPr id="6" name="Текстов контейнер 5"/>
          <p:cNvSpPr>
            <a:spLocks noGrp="1"/>
          </p:cNvSpPr>
          <p:nvPr>
            <p:ph type="body" sz="half" idx="2"/>
          </p:nvPr>
        </p:nvSpPr>
        <p:spPr>
          <a:xfrm>
            <a:off x="838200" y="2434201"/>
            <a:ext cx="3822189" cy="3742762"/>
          </a:xfrm>
        </p:spPr>
        <p:txBody>
          <a:bodyPr vert="horz" lIns="91440" tIns="45720" rIns="91440" bIns="45720" rtlCol="0">
            <a:normAutofit fontScale="92500" lnSpcReduction="20000"/>
          </a:bodyPr>
          <a:lstStyle/>
          <a:p>
            <a:pPr indent="-2286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Прием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на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ученици</a:t>
            </a:r>
            <a:r>
              <a:rPr lang="en-US" sz="2200" dirty="0">
                <a:latin typeface="Times New Roman" panose="02020603050405020304" pitchFamily="18" charset="0"/>
                <a:cs typeface="Times New Roman" panose="02020603050405020304" pitchFamily="18" charset="0"/>
              </a:rPr>
              <a:t> </a:t>
            </a:r>
          </a:p>
          <a:p>
            <a:r>
              <a:rPr lang="en-US" sz="2200" dirty="0" err="1">
                <a:latin typeface="Times New Roman" panose="02020603050405020304" pitchFamily="18" charset="0"/>
                <a:cs typeface="Times New Roman" panose="02020603050405020304" pitchFamily="18" charset="0"/>
              </a:rPr>
              <a:t>за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учебната</a:t>
            </a:r>
            <a:r>
              <a:rPr lang="en-US" sz="2200" dirty="0">
                <a:latin typeface="Times New Roman" panose="02020603050405020304" pitchFamily="18" charset="0"/>
                <a:cs typeface="Times New Roman" panose="02020603050405020304" pitchFamily="18" charset="0"/>
              </a:rPr>
              <a:t> 202</a:t>
            </a:r>
            <a:r>
              <a:rPr lang="bg-BG" sz="22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/202</a:t>
            </a:r>
            <a:r>
              <a:rPr lang="bg-BG" sz="22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година</a:t>
            </a:r>
            <a:endParaRPr lang="en-US" sz="2200" dirty="0">
              <a:latin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Ловеч</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ул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Шишман</a:t>
            </a:r>
            <a:r>
              <a:rPr lang="en-US" sz="2200" dirty="0">
                <a:latin typeface="Times New Roman" panose="02020603050405020304" pitchFamily="18" charset="0"/>
                <a:cs typeface="Times New Roman" panose="02020603050405020304" pitchFamily="18" charset="0"/>
              </a:rPr>
              <a:t>” №7</a:t>
            </a:r>
          </a:p>
          <a:p>
            <a:r>
              <a:rPr lang="en-US" sz="2200" dirty="0" err="1">
                <a:latin typeface="Times New Roman" panose="02020603050405020304" pitchFamily="18" charset="0"/>
                <a:cs typeface="Times New Roman" panose="02020603050405020304" pitchFamily="18" charset="0"/>
              </a:rPr>
              <a:t>тел</a:t>
            </a:r>
            <a:r>
              <a:rPr lang="en-US" sz="2200" dirty="0">
                <a:latin typeface="Times New Roman" panose="02020603050405020304" pitchFamily="18" charset="0"/>
                <a:cs typeface="Times New Roman" panose="02020603050405020304" pitchFamily="18" charset="0"/>
              </a:rPr>
              <a:t>: 0878 962142 </a:t>
            </a:r>
          </a:p>
          <a:p>
            <a:r>
              <a:rPr lang="en-US" sz="2200" dirty="0">
                <a:latin typeface="Times New Roman" panose="02020603050405020304" pitchFamily="18" charset="0"/>
                <a:cs typeface="Times New Roman" panose="02020603050405020304" pitchFamily="18" charset="0"/>
              </a:rPr>
              <a:t>0879 590 410, 0879 590 411</a:t>
            </a:r>
          </a:p>
          <a:p>
            <a:r>
              <a:rPr lang="en-US" sz="2200" dirty="0">
                <a:latin typeface="Times New Roman" panose="02020603050405020304" pitchFamily="18" charset="0"/>
                <a:cs typeface="Times New Roman" panose="02020603050405020304" pitchFamily="18" charset="0"/>
              </a:rPr>
              <a:t>e-mail: info-1100328@edu.mon.bg</a:t>
            </a:r>
          </a:p>
          <a:p>
            <a:r>
              <a:rPr lang="en-US" sz="2200" dirty="0">
                <a:latin typeface="Times New Roman" panose="02020603050405020304" pitchFamily="18" charset="0"/>
                <a:cs typeface="Times New Roman" panose="02020603050405020304" pitchFamily="18" charset="0"/>
              </a:rPr>
              <a:t>www.ezikova-lovech.eu</a:t>
            </a:r>
          </a:p>
          <a:p>
            <a:r>
              <a:rPr lang="en-US" sz="2200" dirty="0">
                <a:latin typeface="Times New Roman" panose="02020603050405020304" pitchFamily="18" charset="0"/>
                <a:cs typeface="Times New Roman" panose="02020603050405020304" pitchFamily="18" charset="0"/>
              </a:rPr>
              <a:t> </a:t>
            </a:r>
          </a:p>
          <a:p>
            <a:pPr indent="-228600">
              <a:buFont typeface="Arial" panose="020B0604020202020204" pitchFamily="34" charset="0"/>
              <a:buChar char="•"/>
            </a:pPr>
            <a:endParaRPr lang="en-US" sz="1400" dirty="0"/>
          </a:p>
        </p:txBody>
      </p:sp>
    </p:spTree>
    <p:extLst>
      <p:ext uri="{BB962C8B-B14F-4D97-AF65-F5344CB8AC3E}">
        <p14:creationId xmlns:p14="http://schemas.microsoft.com/office/powerpoint/2010/main" val="195715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0700" y="1036935"/>
            <a:ext cx="5626100" cy="4524315"/>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След </a:t>
            </a:r>
            <a:r>
              <a:rPr lang="ru-RU" sz="2400" dirty="0" err="1" smtClean="0">
                <a:latin typeface="Times New Roman" panose="02020603050405020304" pitchFamily="18" charset="0"/>
                <a:cs typeface="Times New Roman" panose="02020603050405020304" pitchFamily="18" charset="0"/>
              </a:rPr>
              <a:t>завършване</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строителството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 реконструкция и </a:t>
            </a:r>
            <a:r>
              <a:rPr lang="ru-RU" sz="2400" dirty="0" err="1">
                <a:latin typeface="Times New Roman" panose="02020603050405020304" pitchFamily="18" charset="0"/>
                <a:cs typeface="Times New Roman" panose="02020603050405020304" pitchFamily="18" charset="0"/>
              </a:rPr>
              <a:t>пристрояване</a:t>
            </a:r>
            <a:r>
              <a:rPr lang="ru-RU" sz="2400" dirty="0">
                <a:latin typeface="Times New Roman" panose="02020603050405020304" pitchFamily="18" charset="0"/>
                <a:cs typeface="Times New Roman" panose="02020603050405020304" pitchFamily="18" charset="0"/>
              </a:rPr>
              <a:t> на ново </a:t>
            </a:r>
            <a:r>
              <a:rPr lang="ru-RU" sz="2400" dirty="0" err="1">
                <a:latin typeface="Times New Roman" panose="02020603050405020304" pitchFamily="18" charset="0"/>
                <a:cs typeface="Times New Roman" panose="02020603050405020304" pitchFamily="18" charset="0"/>
              </a:rPr>
              <a:t>крило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към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учебната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сграда</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Езиковата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гимназия от </a:t>
            </a:r>
            <a:r>
              <a:rPr lang="ru-RU" sz="2400" dirty="0" err="1" smtClean="0">
                <a:latin typeface="Times New Roman" panose="02020603050405020304" pitchFamily="18" charset="0"/>
                <a:cs typeface="Times New Roman" panose="02020603050405020304" pitchFamily="18" charset="0"/>
              </a:rPr>
              <a:t>учебната</a:t>
            </a:r>
            <a:r>
              <a:rPr lang="ru-RU" sz="2400" dirty="0" smtClean="0">
                <a:latin typeface="Times New Roman" panose="02020603050405020304" pitchFamily="18" charset="0"/>
                <a:cs typeface="Times New Roman" panose="02020603050405020304" pitchFamily="18" charset="0"/>
              </a:rPr>
              <a:t> 2023/2024 година се </a:t>
            </a:r>
            <a:r>
              <a:rPr lang="ru-RU" sz="2400" dirty="0" err="1" smtClean="0">
                <a:latin typeface="Times New Roman" panose="02020603050405020304" pitchFamily="18" charset="0"/>
                <a:cs typeface="Times New Roman" panose="02020603050405020304" pitchFamily="18" charset="0"/>
              </a:rPr>
              <a:t>преминава</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едносменен</a:t>
            </a:r>
            <a:r>
              <a:rPr lang="ru-RU" sz="2400" dirty="0" smtClean="0">
                <a:latin typeface="Times New Roman" panose="02020603050405020304" pitchFamily="18" charset="0"/>
                <a:cs typeface="Times New Roman" panose="02020603050405020304" pitchFamily="18" charset="0"/>
              </a:rPr>
              <a:t> режим на обучение. </a:t>
            </a:r>
            <a:r>
              <a:rPr lang="ru-RU" sz="2400" dirty="0" err="1">
                <a:latin typeface="Times New Roman" panose="02020603050405020304" pitchFamily="18" charset="0"/>
                <a:cs typeface="Times New Roman" panose="02020603050405020304" pitchFamily="18" charset="0"/>
              </a:rPr>
              <a:t>Дейностите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a:t>
            </a:r>
            <a:r>
              <a:rPr lang="ru-RU" sz="2400" dirty="0">
                <a:latin typeface="Times New Roman" panose="02020603050405020304" pitchFamily="18" charset="0"/>
                <a:cs typeface="Times New Roman" panose="02020603050405020304" pitchFamily="18" charset="0"/>
              </a:rPr>
              <a:t> по проект „Частично </a:t>
            </a:r>
            <a:r>
              <a:rPr lang="ru-RU" sz="2400" dirty="0" err="1">
                <a:latin typeface="Times New Roman" panose="02020603050405020304" pitchFamily="18" charset="0"/>
                <a:cs typeface="Times New Roman" panose="02020603050405020304" pitchFamily="18" charset="0"/>
              </a:rPr>
              <a:t>преустройство</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пристрояване</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съществуващата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училищна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сграда</a:t>
            </a:r>
            <a:r>
              <a:rPr lang="ru-RU" sz="2400" dirty="0">
                <a:latin typeface="Times New Roman" panose="02020603050405020304" pitchFamily="18" charset="0"/>
                <a:cs typeface="Times New Roman" panose="02020603050405020304" pitchFamily="18" charset="0"/>
              </a:rPr>
              <a:t> - ПЕГ „</a:t>
            </a:r>
            <a:r>
              <a:rPr lang="ru-RU" sz="2400" dirty="0" err="1">
                <a:latin typeface="Times New Roman" panose="02020603050405020304" pitchFamily="18" charset="0"/>
                <a:cs typeface="Times New Roman" panose="02020603050405020304" pitchFamily="18" charset="0"/>
              </a:rPr>
              <a:t>Екзарх</a:t>
            </a:r>
            <a:r>
              <a:rPr lang="ru-RU" sz="2400" dirty="0">
                <a:latin typeface="Times New Roman" panose="02020603050405020304" pitchFamily="18" charset="0"/>
                <a:cs typeface="Times New Roman" panose="02020603050405020304" pitchFamily="18" charset="0"/>
              </a:rPr>
              <a:t> Йосиф I“ г. </a:t>
            </a:r>
            <a:r>
              <a:rPr lang="ru-RU" sz="2400" dirty="0" err="1">
                <a:latin typeface="Times New Roman" panose="02020603050405020304" pitchFamily="18" charset="0"/>
                <a:cs typeface="Times New Roman" panose="02020603050405020304" pitchFamily="18" charset="0"/>
              </a:rPr>
              <a:t>Ловеч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Модул</a:t>
            </a:r>
            <a:r>
              <a:rPr lang="ru-RU" sz="2400" dirty="0">
                <a:latin typeface="Times New Roman" panose="02020603050405020304" pitchFamily="18" charset="0"/>
                <a:cs typeface="Times New Roman" panose="02020603050405020304" pitchFamily="18" charset="0"/>
              </a:rPr>
              <a:t> 2- </a:t>
            </a:r>
            <a:r>
              <a:rPr lang="ru-RU" sz="2400" dirty="0" err="1">
                <a:latin typeface="Times New Roman" panose="02020603050405020304" pitchFamily="18" charset="0"/>
                <a:cs typeface="Times New Roman" panose="02020603050405020304" pitchFamily="18" charset="0"/>
              </a:rPr>
              <a:t>Дейност</a:t>
            </a:r>
            <a:r>
              <a:rPr lang="ru-RU" sz="2400" dirty="0">
                <a:latin typeface="Times New Roman" panose="02020603050405020304" pitchFamily="18" charset="0"/>
                <a:cs typeface="Times New Roman" panose="02020603050405020304" pitchFamily="18" charset="0"/>
              </a:rPr>
              <a:t> II, с </a:t>
            </a:r>
            <a:r>
              <a:rPr lang="ru-RU" sz="2400" dirty="0" err="1">
                <a:latin typeface="Times New Roman" panose="02020603050405020304" pitchFamily="18" charset="0"/>
                <a:cs typeface="Times New Roman" panose="02020603050405020304" pitchFamily="18" charset="0"/>
              </a:rPr>
              <a:t>бенефициент</a:t>
            </a:r>
            <a:r>
              <a:rPr lang="ru-RU" sz="2400" dirty="0">
                <a:latin typeface="Times New Roman" panose="02020603050405020304" pitchFamily="18" charset="0"/>
                <a:cs typeface="Times New Roman" panose="02020603050405020304" pitchFamily="18" charset="0"/>
              </a:rPr>
              <a:t> – Община </a:t>
            </a:r>
            <a:r>
              <a:rPr lang="ru-RU" sz="2400" dirty="0" err="1">
                <a:latin typeface="Times New Roman" panose="02020603050405020304" pitchFamily="18" charset="0"/>
                <a:cs typeface="Times New Roman" panose="02020603050405020304" pitchFamily="18" charset="0"/>
              </a:rPr>
              <a:t>Ловеч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Обособени</a:t>
            </a:r>
            <a:r>
              <a:rPr lang="ru-RU" sz="2400" dirty="0">
                <a:latin typeface="Times New Roman" panose="02020603050405020304" pitchFamily="18" charset="0"/>
                <a:cs typeface="Times New Roman" panose="02020603050405020304" pitchFamily="18" charset="0"/>
              </a:rPr>
              <a:t> по проекта </a:t>
            </a:r>
            <a:r>
              <a:rPr lang="ru-RU" sz="2400" dirty="0" err="1">
                <a:latin typeface="Times New Roman" panose="02020603050405020304" pitchFamily="18" charset="0"/>
                <a:cs typeface="Times New Roman" panose="02020603050405020304" pitchFamily="18" charset="0"/>
              </a:rPr>
              <a:t>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общо</a:t>
            </a:r>
            <a:r>
              <a:rPr lang="ru-RU" sz="2400" dirty="0">
                <a:latin typeface="Times New Roman" panose="02020603050405020304" pitchFamily="18" charset="0"/>
                <a:cs typeface="Times New Roman" panose="02020603050405020304" pitchFamily="18" charset="0"/>
              </a:rPr>
              <a:t> 9 </a:t>
            </a:r>
            <a:r>
              <a:rPr lang="ru-RU" sz="2400" dirty="0" err="1">
                <a:latin typeface="Times New Roman" panose="02020603050405020304" pitchFamily="18" charset="0"/>
                <a:cs typeface="Times New Roman" panose="02020603050405020304" pitchFamily="18" charset="0"/>
              </a:rPr>
              <a:t>учебни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зали</a:t>
            </a:r>
            <a:r>
              <a:rPr lang="ru-RU" sz="2400" dirty="0">
                <a:latin typeface="Times New Roman" panose="02020603050405020304" pitchFamily="18" charset="0"/>
                <a:cs typeface="Times New Roman" panose="02020603050405020304" pitchFamily="18" charset="0"/>
              </a:rPr>
              <a:t> и 1 кабинет по </a:t>
            </a:r>
            <a:r>
              <a:rPr lang="ru-RU" sz="2400" dirty="0" err="1">
                <a:latin typeface="Times New Roman" panose="02020603050405020304" pitchFamily="18" charset="0"/>
                <a:cs typeface="Times New Roman" panose="02020603050405020304" pitchFamily="18" charset="0"/>
              </a:rPr>
              <a:t>рисуване</a:t>
            </a:r>
            <a:r>
              <a:rPr lang="ru-RU" sz="2400" dirty="0">
                <a:latin typeface="Times New Roman" panose="02020603050405020304" pitchFamily="18" charset="0"/>
                <a:cs typeface="Times New Roman" panose="02020603050405020304" pitchFamily="18" charset="0"/>
              </a:rPr>
              <a:t>. </a:t>
            </a:r>
            <a:endParaRPr lang="bg-BG" sz="2400" dirty="0">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165" y="1221601"/>
            <a:ext cx="5181598" cy="4309659"/>
          </a:xfrm>
          <a:prstGeom prst="rect">
            <a:avLst/>
          </a:prstGeom>
        </p:spPr>
      </p:pic>
      <p:sp>
        <p:nvSpPr>
          <p:cNvPr id="4" name="Правоъгълник 3"/>
          <p:cNvSpPr/>
          <p:nvPr/>
        </p:nvSpPr>
        <p:spPr>
          <a:xfrm>
            <a:off x="-1270000" y="852269"/>
            <a:ext cx="6096000" cy="369332"/>
          </a:xfrm>
          <a:prstGeom prst="rect">
            <a:avLst/>
          </a:prstGeom>
        </p:spPr>
        <p:txBody>
          <a:bodyPr>
            <a:spAutoFit/>
          </a:bodyPr>
          <a:lstStyle/>
          <a:p>
            <a:r>
              <a:rPr lang="ru-RU" dirty="0" smtClean="0"/>
              <a:t> </a:t>
            </a:r>
            <a:endParaRPr lang="bg-BG" dirty="0"/>
          </a:p>
        </p:txBody>
      </p:sp>
    </p:spTree>
    <p:extLst>
      <p:ext uri="{BB962C8B-B14F-4D97-AF65-F5344CB8AC3E}">
        <p14:creationId xmlns:p14="http://schemas.microsoft.com/office/powerpoint/2010/main" val="9968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онтейнер за картина 7"/>
          <p:cNvPicPr>
            <a:picLocks noGrp="1" noChangeAspect="1"/>
          </p:cNvPicPr>
          <p:nvPr>
            <p:ph type="pic" idx="1"/>
          </p:nvPr>
        </p:nvPicPr>
        <p:blipFill>
          <a:blip r:embed="rId2">
            <a:extLst>
              <a:ext uri="{28A0092B-C50C-407E-A947-70E740481C1C}">
                <a14:useLocalDpi xmlns:a14="http://schemas.microsoft.com/office/drawing/2010/main" val="0"/>
              </a:ext>
            </a:extLst>
          </a:blip>
          <a:srcRect t="20376" b="20376"/>
          <a:stretch>
            <a:fillRect/>
          </a:stretch>
        </p:blipFill>
        <p:spPr>
          <a:prstGeom prst="rect">
            <a:avLst/>
          </a:prstGeom>
          <a:ln>
            <a:noFill/>
          </a:ln>
          <a:effectLst>
            <a:softEdge rad="112500"/>
          </a:effectLst>
        </p:spPr>
      </p:pic>
      <p:sp>
        <p:nvSpPr>
          <p:cNvPr id="7" name="Текстов контейнер 6"/>
          <p:cNvSpPr>
            <a:spLocks noGrp="1"/>
          </p:cNvSpPr>
          <p:nvPr>
            <p:ph type="body" sz="half" idx="2"/>
          </p:nvPr>
        </p:nvSpPr>
        <p:spPr>
          <a:xfrm>
            <a:off x="839788" y="1422400"/>
            <a:ext cx="3932237" cy="4446588"/>
          </a:xfrm>
        </p:spPr>
        <p:txBody>
          <a:bodyPr>
            <a:normAutofit/>
          </a:bodyPr>
          <a:lstStyle/>
          <a:p>
            <a:pPr algn="just"/>
            <a:r>
              <a:rPr lang="bg-BG" sz="2600" b="1" dirty="0">
                <a:latin typeface="Times New Roman" panose="02020603050405020304" pitchFamily="18" charset="0"/>
                <a:cs typeface="Times New Roman" panose="02020603050405020304" pitchFamily="18" charset="0"/>
              </a:rPr>
              <a:t>Ученическо общежитие</a:t>
            </a:r>
          </a:p>
          <a:p>
            <a:pPr algn="just"/>
            <a:r>
              <a:rPr lang="bg-BG" sz="2800" dirty="0">
                <a:latin typeface="Times New Roman" panose="02020603050405020304" pitchFamily="18" charset="0"/>
                <a:cs typeface="Times New Roman" panose="02020603050405020304" pitchFamily="18" charset="0"/>
              </a:rPr>
              <a:t>На учениците от 11-те  области  на страната и от другите общини на Ловешка област се предлага настаняване в несамостоятелно общежитие към ПЕГ „Екзарх Йосиф </a:t>
            </a:r>
            <a:r>
              <a:rPr lang="en-US" sz="2800" dirty="0">
                <a:latin typeface="Times New Roman" panose="02020603050405020304" pitchFamily="18" charset="0"/>
                <a:cs typeface="Times New Roman" panose="02020603050405020304" pitchFamily="18" charset="0"/>
              </a:rPr>
              <a:t>I</a:t>
            </a:r>
            <a:r>
              <a:rPr lang="bg-BG" sz="2800" dirty="0">
                <a:latin typeface="Times New Roman" panose="02020603050405020304" pitchFamily="18" charset="0"/>
                <a:cs typeface="Times New Roman" panose="02020603050405020304" pitchFamily="18" charset="0"/>
              </a:rPr>
              <a:t>” – Ловеч.</a:t>
            </a:r>
          </a:p>
          <a:p>
            <a:endParaRPr lang="bg-BG" dirty="0"/>
          </a:p>
        </p:txBody>
      </p:sp>
    </p:spTree>
    <p:extLst>
      <p:ext uri="{BB962C8B-B14F-4D97-AF65-F5344CB8AC3E}">
        <p14:creationId xmlns:p14="http://schemas.microsoft.com/office/powerpoint/2010/main" val="348382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8167"/>
            <a:ext cx="4834070" cy="2488150"/>
            <a:chOff x="6867015" y="-1"/>
            <a:chExt cx="5324985" cy="3251912"/>
          </a:xfrm>
          <a:solidFill>
            <a:schemeClr val="bg1">
              <a:alpha val="30000"/>
            </a:schemeClr>
          </a:solidFill>
        </p:grpSpPr>
        <p:sp>
          <p:nvSpPr>
            <p:cNvPr id="12" name="Freeform: Shape 11">
              <a:extLst>
                <a:ext uri="{FF2B5EF4-FFF2-40B4-BE49-F238E27FC236}">
                  <a16:creationId xmlns:a16="http://schemas.microsoft.com/office/drawing/2014/main" xmlns=""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авоъгълник 1"/>
          <p:cNvSpPr/>
          <p:nvPr/>
        </p:nvSpPr>
        <p:spPr>
          <a:xfrm>
            <a:off x="982134" y="632177"/>
            <a:ext cx="10397066" cy="5192889"/>
          </a:xfrm>
          <a:prstGeom prst="rect">
            <a:avLst/>
          </a:prstGeom>
        </p:spPr>
        <p:txBody>
          <a:bodyPr vert="horz" lIns="91440" tIns="45720" rIns="91440" bIns="45720" rtlCol="0" anchor="t">
            <a:noAutofit/>
          </a:bodyPr>
          <a:lstStyle/>
          <a:p>
            <a:pPr algn="ctr">
              <a:lnSpc>
                <a:spcPct val="90000"/>
              </a:lnSpc>
              <a:spcBef>
                <a:spcPts val="1000"/>
              </a:spcBef>
            </a:pPr>
            <a:r>
              <a:rPr lang="en-US" sz="3200" dirty="0">
                <a:solidFill>
                  <a:schemeClr val="tx2"/>
                </a:solidFill>
                <a:latin typeface="Times New Roman" panose="02020603050405020304" pitchFamily="18" charset="0"/>
                <a:cs typeface="Times New Roman" panose="02020603050405020304" pitchFamily="18" charset="0"/>
              </a:rPr>
              <a:t>ПРОФИЛ “ЧУЖДИ ЕЗИЦИ”</a:t>
            </a:r>
          </a:p>
          <a:p>
            <a:pPr indent="-228600">
              <a:lnSpc>
                <a:spcPct val="90000"/>
              </a:lnSpc>
              <a:spcBef>
                <a:spcPts val="1000"/>
              </a:spcBef>
              <a:spcAft>
                <a:spcPts val="0"/>
              </a:spcAft>
              <a:buFont typeface="Arial" panose="020B0604020202020204" pitchFamily="34" charset="0"/>
              <a:buChar char="•"/>
            </a:pPr>
            <a:endParaRPr lang="en-US" sz="3200" dirty="0">
              <a:solidFill>
                <a:schemeClr val="tx2"/>
              </a:solidFill>
              <a:latin typeface="Times New Roman" panose="02020603050405020304" pitchFamily="18" charset="0"/>
              <a:cs typeface="Times New Roman" panose="02020603050405020304" pitchFamily="18" charset="0"/>
            </a:endParaRPr>
          </a:p>
          <a:p>
            <a:pPr indent="-228600">
              <a:lnSpc>
                <a:spcPct val="90000"/>
              </a:lnSpc>
              <a:spcBef>
                <a:spcPts val="1000"/>
              </a:spcBef>
              <a:spcAft>
                <a:spcPts val="0"/>
              </a:spcAft>
              <a:buFont typeface="Arial" panose="020B0604020202020204" pitchFamily="34" charset="0"/>
              <a:buChar char="•"/>
            </a:pPr>
            <a:r>
              <a:rPr lang="bg-BG" sz="3200" dirty="0" err="1">
                <a:solidFill>
                  <a:schemeClr val="tx2"/>
                </a:solidFill>
                <a:latin typeface="Times New Roman" panose="02020603050405020304" pitchFamily="18" charset="0"/>
                <a:cs typeface="Times New Roman" panose="02020603050405020304" pitchFamily="18" charset="0"/>
              </a:rPr>
              <a:t>Балообразуване</a:t>
            </a:r>
            <a:r>
              <a:rPr lang="bg-BG" sz="3200" dirty="0">
                <a:solidFill>
                  <a:schemeClr val="tx2"/>
                </a:solidFill>
                <a:latin typeface="Times New Roman" panose="02020603050405020304" pitchFamily="18" charset="0"/>
                <a:cs typeface="Times New Roman" panose="02020603050405020304" pitchFamily="18" charset="0"/>
              </a:rPr>
              <a:t>:</a:t>
            </a:r>
          </a:p>
          <a:p>
            <a:pPr indent="-228600">
              <a:lnSpc>
                <a:spcPct val="90000"/>
              </a:lnSpc>
              <a:spcBef>
                <a:spcPts val="1000"/>
              </a:spcBef>
              <a:spcAft>
                <a:spcPts val="0"/>
              </a:spcAft>
              <a:buFont typeface="Arial" panose="020B0604020202020204" pitchFamily="34" charset="0"/>
              <a:buChar char="•"/>
            </a:pPr>
            <a:endParaRPr lang="bg-BG" sz="3200" dirty="0">
              <a:solidFill>
                <a:schemeClr val="tx2"/>
              </a:solidFill>
              <a:effectLst/>
              <a:latin typeface="Times New Roman" panose="02020603050405020304" pitchFamily="18" charset="0"/>
              <a:cs typeface="Times New Roman" panose="02020603050405020304" pitchFamily="18" charset="0"/>
            </a:endParaRPr>
          </a:p>
          <a:p>
            <a:pPr marL="342900" lvl="0" indent="-228600">
              <a:lnSpc>
                <a:spcPct val="90000"/>
              </a:lnSpc>
              <a:spcAft>
                <a:spcPts val="0"/>
              </a:spcAft>
              <a:buFont typeface="Arial" panose="020B0604020202020204" pitchFamily="34" charset="0"/>
              <a:buChar char="•"/>
            </a:pPr>
            <a:r>
              <a:rPr lang="bg-BG" sz="3200" dirty="0">
                <a:solidFill>
                  <a:schemeClr val="tx2"/>
                </a:solidFill>
                <a:latin typeface="Times New Roman" panose="02020603050405020304" pitchFamily="18" charset="0"/>
                <a:cs typeface="Times New Roman" panose="02020603050405020304" pitchFamily="18" charset="0"/>
              </a:rPr>
              <a:t>Оценките по български език и литература и математика от свидетелството за основно образование, преобразувани в точки по определена скала</a:t>
            </a:r>
            <a:endParaRPr lang="bg-BG" sz="3200" dirty="0">
              <a:solidFill>
                <a:schemeClr val="tx2"/>
              </a:solidFill>
              <a:effectLst/>
              <a:latin typeface="Times New Roman" panose="02020603050405020304" pitchFamily="18" charset="0"/>
              <a:cs typeface="Times New Roman" panose="02020603050405020304" pitchFamily="18" charset="0"/>
            </a:endParaRPr>
          </a:p>
          <a:p>
            <a:pPr marL="342900" lvl="0" indent="-228600">
              <a:lnSpc>
                <a:spcPct val="90000"/>
              </a:lnSpc>
              <a:spcAft>
                <a:spcPts val="0"/>
              </a:spcAft>
              <a:buFont typeface="Arial" panose="020B0604020202020204" pitchFamily="34" charset="0"/>
              <a:buChar char="•"/>
            </a:pPr>
            <a:r>
              <a:rPr lang="bg-BG" sz="3200" dirty="0">
                <a:solidFill>
                  <a:schemeClr val="tx2"/>
                </a:solidFill>
                <a:latin typeface="Times New Roman" panose="02020603050405020304" pitchFamily="18" charset="0"/>
                <a:cs typeface="Times New Roman" panose="02020603050405020304" pitchFamily="18" charset="0"/>
              </a:rPr>
              <a:t>Удвоените точки от националното външно оценяване по български език и литература и математика.</a:t>
            </a:r>
          </a:p>
          <a:p>
            <a:pPr marL="342900" lvl="0" indent="-228600">
              <a:lnSpc>
                <a:spcPct val="90000"/>
              </a:lnSpc>
              <a:spcAft>
                <a:spcPts val="0"/>
              </a:spcAft>
              <a:buFont typeface="Arial" panose="020B0604020202020204" pitchFamily="34" charset="0"/>
              <a:buChar char="•"/>
            </a:pPr>
            <a:endParaRPr lang="bg-BG" sz="3200" dirty="0">
              <a:solidFill>
                <a:schemeClr val="tx2"/>
              </a:solidFill>
              <a:effectLst/>
              <a:latin typeface="Times New Roman" panose="02020603050405020304" pitchFamily="18" charset="0"/>
              <a:cs typeface="Times New Roman" panose="02020603050405020304" pitchFamily="18" charset="0"/>
            </a:endParaRPr>
          </a:p>
          <a:p>
            <a:pPr indent="-228600">
              <a:lnSpc>
                <a:spcPct val="90000"/>
              </a:lnSpc>
              <a:spcAft>
                <a:spcPts val="0"/>
              </a:spcAft>
              <a:buFont typeface="Arial" panose="020B0604020202020204" pitchFamily="34" charset="0"/>
              <a:buChar char="•"/>
            </a:pPr>
            <a:r>
              <a:rPr lang="bg-BG" sz="3200" dirty="0">
                <a:solidFill>
                  <a:schemeClr val="tx2"/>
                </a:solidFill>
                <a:latin typeface="Times New Roman" panose="02020603050405020304" pitchFamily="18" charset="0"/>
                <a:cs typeface="Times New Roman" panose="02020603050405020304" pitchFamily="18" charset="0"/>
              </a:rPr>
              <a:t>Срок на обучение: 5 години</a:t>
            </a:r>
          </a:p>
        </p:txBody>
      </p:sp>
      <p:grpSp>
        <p:nvGrpSpPr>
          <p:cNvPr id="17" name="Group 16">
            <a:extLst>
              <a:ext uri="{FF2B5EF4-FFF2-40B4-BE49-F238E27FC236}">
                <a16:creationId xmlns:a16="http://schemas.microsoft.com/office/drawing/2014/main" xmlns=""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18" name="Freeform: Shape 17">
              <a:extLst>
                <a:ext uri="{FF2B5EF4-FFF2-40B4-BE49-F238E27FC236}">
                  <a16:creationId xmlns:a16="http://schemas.microsoft.com/office/drawing/2014/main" xmlns=""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xmlns=""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532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xmlns=""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Правоъгълник 2"/>
          <p:cNvSpPr/>
          <p:nvPr/>
        </p:nvSpPr>
        <p:spPr>
          <a:xfrm>
            <a:off x="648182" y="578735"/>
            <a:ext cx="10984375" cy="5845214"/>
          </a:xfrm>
          <a:prstGeom prst="rect">
            <a:avLst/>
          </a:prstGeom>
        </p:spPr>
        <p:txBody>
          <a:bodyPr vert="horz" lIns="91440" tIns="45720" rIns="91440" bIns="45720" rtlCol="0" anchor="t">
            <a:normAutofit/>
          </a:bodyPr>
          <a:lstStyle/>
          <a:p>
            <a:pPr algn="just">
              <a:lnSpc>
                <a:spcPct val="90000"/>
              </a:lnSpc>
              <a:spcAft>
                <a:spcPts val="600"/>
              </a:spcAft>
            </a:pPr>
            <a:r>
              <a:rPr lang="bg-BG" sz="3200" dirty="0">
                <a:solidFill>
                  <a:schemeClr val="tx2"/>
                </a:solidFill>
                <a:latin typeface="Times New Roman" panose="02020603050405020304" pitchFamily="18" charset="0"/>
                <a:cs typeface="Times New Roman" panose="02020603050405020304" pitchFamily="18" charset="0"/>
              </a:rPr>
              <a:t>ПЕГ „Екзарх Йосиф I“ заложи в стратегията си изучаването на 4 чужди езика като първи чужд език в отговор на нуждите на съвременното общество. След първата учебна година всички ученици ще имат възможност да изучават и трети чужд език във факултативни учебни часове, в които е заложена целенасочена подготовка за езикови сертификати. Гимназията предоставя възможност на учениците от различните профили периодично да се явяват на изпити за придобиване на сертификати за удостоверяване на нива на владеене на чужд език по Общоевропейската референтна езикова рамка.</a:t>
            </a:r>
          </a:p>
          <a:p>
            <a:pPr>
              <a:lnSpc>
                <a:spcPct val="90000"/>
              </a:lnSpc>
              <a:spcAft>
                <a:spcPts val="600"/>
              </a:spcAft>
            </a:pPr>
            <a:endParaRPr lang="en-US" sz="1400" dirty="0">
              <a:solidFill>
                <a:schemeClr val="tx2"/>
              </a:solidFill>
            </a:endParaRPr>
          </a:p>
          <a:p>
            <a:pPr indent="-228600">
              <a:lnSpc>
                <a:spcPct val="90000"/>
              </a:lnSpc>
              <a:spcAft>
                <a:spcPts val="600"/>
              </a:spcAft>
              <a:buFont typeface="Arial" panose="020B0604020202020204" pitchFamily="34" charset="0"/>
              <a:buChar char="•"/>
            </a:pPr>
            <a:endParaRPr lang="en-US" sz="1400" dirty="0">
              <a:solidFill>
                <a:schemeClr val="tx2"/>
              </a:solidFill>
            </a:endParaRPr>
          </a:p>
        </p:txBody>
      </p:sp>
      <p:grpSp>
        <p:nvGrpSpPr>
          <p:cNvPr id="18" name="Group 17">
            <a:extLst>
              <a:ext uri="{FF2B5EF4-FFF2-40B4-BE49-F238E27FC236}">
                <a16:creationId xmlns:a16="http://schemas.microsoft.com/office/drawing/2014/main" xmlns=""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xmlns=""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xmlns=""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4744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картина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95" r="7795"/>
          <a:stretch>
            <a:fillRect/>
          </a:stretch>
        </p:blipFill>
        <p:spPr>
          <a:xfrm>
            <a:off x="6199188" y="1089025"/>
            <a:ext cx="5652000" cy="4462869"/>
          </a:xfrm>
          <a:prstGeom prst="rect">
            <a:avLst/>
          </a:prstGeom>
          <a:ln>
            <a:noFill/>
          </a:ln>
          <a:effectLst>
            <a:softEdge rad="112500"/>
          </a:effectLst>
        </p:spPr>
      </p:pic>
      <p:sp>
        <p:nvSpPr>
          <p:cNvPr id="4" name="Текстов контейнер 3"/>
          <p:cNvSpPr>
            <a:spLocks noGrp="1"/>
          </p:cNvSpPr>
          <p:nvPr>
            <p:ph type="body" sz="half" idx="2"/>
          </p:nvPr>
        </p:nvSpPr>
        <p:spPr>
          <a:xfrm>
            <a:off x="0" y="431800"/>
            <a:ext cx="5930900" cy="6680200"/>
          </a:xfrm>
        </p:spPr>
        <p:txBody>
          <a:bodyPr>
            <a:normAutofit fontScale="77500" lnSpcReduction="20000"/>
          </a:bodyPr>
          <a:lstStyle/>
          <a:p>
            <a:pPr marL="342900" lvl="0" indent="-342900" algn="just">
              <a:buFont typeface="Arial" panose="020B0604020202020204" pitchFamily="34" charset="0"/>
              <a:buChar char="•"/>
              <a:tabLst>
                <a:tab pos="457200" algn="l"/>
              </a:tabLst>
            </a:pPr>
            <a:endParaRPr lang="bg-BG" sz="36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tabLst>
                <a:tab pos="457200" algn="l"/>
              </a:tabLst>
            </a:pPr>
            <a:r>
              <a:rPr lang="bg-BG" sz="3100" b="1" dirty="0">
                <a:latin typeface="Times New Roman" panose="02020603050405020304" pitchFamily="18" charset="0"/>
                <a:ea typeface="Times New Roman" panose="02020603050405020304" pitchFamily="18" charset="0"/>
                <a:cs typeface="Times New Roman" panose="02020603050405020304" pitchFamily="18" charset="0"/>
              </a:rPr>
              <a:t>Немски език и английски език -</a:t>
            </a:r>
            <a:r>
              <a:rPr lang="en-US" sz="3100" b="1" dirty="0">
                <a:latin typeface="Times New Roman" panose="02020603050405020304" pitchFamily="18" charset="0"/>
                <a:ea typeface="Times New Roman" panose="02020603050405020304" pitchFamily="18" charset="0"/>
                <a:cs typeface="Times New Roman" panose="02020603050405020304" pitchFamily="18" charset="0"/>
              </a:rPr>
              <a:t>2</a:t>
            </a:r>
            <a:r>
              <a:rPr lang="bg-BG" sz="3100" b="1" dirty="0">
                <a:latin typeface="Times New Roman" panose="02020603050405020304" pitchFamily="18" charset="0"/>
                <a:ea typeface="Times New Roman" panose="02020603050405020304" pitchFamily="18" charset="0"/>
                <a:cs typeface="Times New Roman" panose="02020603050405020304" pitchFamily="18" charset="0"/>
              </a:rPr>
              <a:t> паралелки (</a:t>
            </a:r>
            <a:r>
              <a:rPr lang="en-US" sz="3100" b="1" dirty="0">
                <a:latin typeface="Times New Roman" panose="02020603050405020304" pitchFamily="18" charset="0"/>
                <a:ea typeface="Times New Roman" panose="02020603050405020304" pitchFamily="18" charset="0"/>
                <a:cs typeface="Times New Roman" panose="02020603050405020304" pitchFamily="18" charset="0"/>
              </a:rPr>
              <a:t>52</a:t>
            </a:r>
            <a:r>
              <a:rPr lang="bg-BG" sz="3100" b="1" dirty="0">
                <a:latin typeface="Times New Roman" panose="02020603050405020304" pitchFamily="18" charset="0"/>
                <a:ea typeface="Times New Roman" panose="02020603050405020304" pitchFamily="18" charset="0"/>
                <a:cs typeface="Times New Roman" panose="02020603050405020304" pitchFamily="18" charset="0"/>
              </a:rPr>
              <a:t> ученици)</a:t>
            </a:r>
          </a:p>
          <a:p>
            <a:pPr lvl="0" algn="just">
              <a:tabLst>
                <a:tab pos="457200" algn="l"/>
              </a:tabLst>
            </a:pPr>
            <a:endParaRPr lang="bg-BG" sz="3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3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края на първи гимназиален етап учениците ще имат възможност да се явят на изпит за Немска езикова диплома DSD 1,  удостоверяваща ниво A2-B1 по Общоевропейската референтна езикова рамка и валидна във всички </a:t>
            </a:r>
            <a:r>
              <a:rPr lang="bg-BG" sz="3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немскоезични</a:t>
            </a:r>
            <a:r>
              <a:rPr lang="bg-BG" sz="3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страни, а в края на втори гимназиален етап - на изпита за Немска езикова диплома DSD 2, сертифицираща ниво B2-C1 на владеене на езика и даваща възможност да продължат образованието си във висши учебни заведения в Германия, Австрия и Швейцария и др.</a:t>
            </a:r>
            <a:endParaRPr lang="bg-BG" sz="3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4400"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bg-BG" dirty="0"/>
          </a:p>
        </p:txBody>
      </p:sp>
    </p:spTree>
    <p:extLst>
      <p:ext uri="{BB962C8B-B14F-4D97-AF65-F5344CB8AC3E}">
        <p14:creationId xmlns:p14="http://schemas.microsoft.com/office/powerpoint/2010/main" val="21407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203200" y="431800"/>
            <a:ext cx="4979988" cy="3873500"/>
          </a:xfrm>
        </p:spPr>
        <p:txBody>
          <a:bodyPr>
            <a:noAutofit/>
          </a:bodyPr>
          <a:lstStyle/>
          <a:p>
            <a:pPr marL="342900" lvl="0" indent="-342900" algn="ctr">
              <a:buFont typeface="Arial" panose="020B0604020202020204" pitchFamily="34" charset="0"/>
              <a:buChar char="•"/>
              <a:tabLst>
                <a:tab pos="457200" algn="l"/>
              </a:tabLst>
            </a:pPr>
            <a:endParaRPr lang="bg-BG"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Arial" panose="020B0604020202020204" pitchFamily="34" charset="0"/>
              <a:buChar char="•"/>
              <a:tabLst>
                <a:tab pos="457200" algn="l"/>
              </a:tabLst>
            </a:pPr>
            <a:endParaRPr lang="bg-BG"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tabLst>
                <a:tab pos="457200" algn="l"/>
              </a:tabLst>
            </a:pPr>
            <a:r>
              <a:rPr lang="bg-B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Английски език с немски език - 1 паралелка (26 ученици) </a:t>
            </a:r>
            <a:endParaRPr lang="bg-BG"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bg-BG" sz="2800" dirty="0">
                <a:latin typeface="Times New Roman" panose="02020603050405020304" pitchFamily="18" charset="0"/>
                <a:ea typeface="Times New Roman" panose="02020603050405020304" pitchFamily="18" charset="0"/>
              </a:rPr>
              <a:t>По немски език като втори чужд език се предлага подготовка за получаването на езиков сертификат D</a:t>
            </a:r>
            <a:r>
              <a:rPr lang="en-US" sz="2800" dirty="0">
                <a:latin typeface="Times New Roman" panose="02020603050405020304" pitchFamily="18" charset="0"/>
                <a:ea typeface="Times New Roman" panose="02020603050405020304" pitchFamily="18" charset="0"/>
              </a:rPr>
              <a:t>SD 1</a:t>
            </a:r>
            <a:r>
              <a:rPr lang="bg-BG" sz="2800" dirty="0">
                <a:latin typeface="Times New Roman" panose="02020603050405020304" pitchFamily="18" charset="0"/>
                <a:ea typeface="Times New Roman" panose="02020603050405020304" pitchFamily="18" charset="0"/>
              </a:rPr>
              <a:t>.  </a:t>
            </a:r>
          </a:p>
          <a:p>
            <a:pPr algn="ctr"/>
            <a:r>
              <a:rPr lang="bg-BG" sz="2800" dirty="0">
                <a:latin typeface="Times New Roman" panose="02020603050405020304" pitchFamily="18" charset="0"/>
                <a:ea typeface="Times New Roman" panose="02020603050405020304" pitchFamily="18" charset="0"/>
              </a:rPr>
              <a:t> </a:t>
            </a:r>
          </a:p>
        </p:txBody>
      </p:sp>
      <p:pic>
        <p:nvPicPr>
          <p:cNvPr id="9" name="Контейнер за картина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65798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14CC5CBA-7531-458A-8A66-A3A2F764C69E}"/>
              </a:ext>
            </a:extLst>
          </p:cNvPr>
          <p:cNvSpPr>
            <a:spLocks noGrp="1"/>
          </p:cNvSpPr>
          <p:nvPr>
            <p:ph type="title"/>
          </p:nvPr>
        </p:nvSpPr>
        <p:spPr>
          <a:xfrm>
            <a:off x="839788" y="457199"/>
            <a:ext cx="3932237" cy="1944255"/>
          </a:xfrm>
        </p:spPr>
        <p:txBody>
          <a:bodyPr>
            <a:noAutofit/>
          </a:bodyPr>
          <a:lstStyle/>
          <a:p>
            <a:pPr algn="ctr"/>
            <a:r>
              <a:rPr lang="bg-B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Испански език и английски език - 1 паралелка (26 ученици) </a:t>
            </a:r>
            <a:endParaRPr lang="bg-BG" sz="2400" dirty="0"/>
          </a:p>
        </p:txBody>
      </p:sp>
      <p:pic>
        <p:nvPicPr>
          <p:cNvPr id="6" name="Контейнер за картина 5" descr="Картина, която съдържа сграда, открито, небе, лице&#10;&#10;Описанието е генерирано автоматично">
            <a:extLst>
              <a:ext uri="{FF2B5EF4-FFF2-40B4-BE49-F238E27FC236}">
                <a16:creationId xmlns:a16="http://schemas.microsoft.com/office/drawing/2014/main" xmlns="" id="{44ACFEA8-7339-495E-9726-A4216E85B93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466" r="2466"/>
          <a:stretch>
            <a:fillRect/>
          </a:stretch>
        </p:blipFill>
        <p:spPr>
          <a:prstGeom prst="rect">
            <a:avLst/>
          </a:prstGeom>
          <a:ln>
            <a:noFill/>
          </a:ln>
          <a:effectLst>
            <a:softEdge rad="112500"/>
          </a:effectLst>
        </p:spPr>
      </p:pic>
      <p:sp>
        <p:nvSpPr>
          <p:cNvPr id="4" name="Текстов контейнер 3">
            <a:extLst>
              <a:ext uri="{FF2B5EF4-FFF2-40B4-BE49-F238E27FC236}">
                <a16:creationId xmlns:a16="http://schemas.microsoft.com/office/drawing/2014/main" xmlns="" id="{16A5F96B-6918-4031-999C-417086339941}"/>
              </a:ext>
            </a:extLst>
          </p:cNvPr>
          <p:cNvSpPr>
            <a:spLocks noGrp="1"/>
          </p:cNvSpPr>
          <p:nvPr>
            <p:ph type="body" sz="half" idx="2"/>
          </p:nvPr>
        </p:nvSpPr>
        <p:spPr>
          <a:xfrm>
            <a:off x="839788" y="2890982"/>
            <a:ext cx="3932237" cy="2978006"/>
          </a:xfrm>
        </p:spPr>
        <p:txBody>
          <a:bodyPr>
            <a:normAutofit/>
          </a:bodyPr>
          <a:lstStyle/>
          <a:p>
            <a:pPr algn="just"/>
            <a:r>
              <a:rPr lang="bg-BG" sz="2400">
                <a:latin typeface="Times New Roman" panose="02020603050405020304" pitchFamily="18" charset="0"/>
                <a:ea typeface="Times New Roman" panose="02020603050405020304" pitchFamily="18" charset="0"/>
              </a:rPr>
              <a:t>По испански език като първи чужд език се предлага подготовка за получаването на езиков сертификат DELE, организиран от Институт Сервантес-София. </a:t>
            </a:r>
            <a:endParaRPr lang="bg-BG" sz="2400" dirty="0"/>
          </a:p>
        </p:txBody>
      </p:sp>
    </p:spTree>
    <p:extLst>
      <p:ext uri="{BB962C8B-B14F-4D97-AF65-F5344CB8AC3E}">
        <p14:creationId xmlns:p14="http://schemas.microsoft.com/office/powerpoint/2010/main" val="377165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sz="half" idx="2"/>
          </p:nvPr>
        </p:nvSpPr>
        <p:spPr>
          <a:xfrm>
            <a:off x="152400" y="1162050"/>
            <a:ext cx="4829908" cy="6057900"/>
          </a:xfrm>
        </p:spPr>
        <p:txBody>
          <a:bodyPr>
            <a:noAutofit/>
          </a:bodyPr>
          <a:lstStyle/>
          <a:p>
            <a:pPr lvl="0" algn="ctr"/>
            <a:r>
              <a:rPr lang="bg-B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Френски език и английски език - 1 паралелка (26 ученици)</a:t>
            </a:r>
            <a:endParaRPr lang="bg-BG" sz="2400" b="1" dirty="0"/>
          </a:p>
          <a:p>
            <a:pPr algn="just"/>
            <a:r>
              <a:rPr lang="bg-BG" sz="2400" dirty="0">
                <a:latin typeface="Times New Roman" panose="02020603050405020304" pitchFamily="18" charset="0"/>
                <a:cs typeface="Times New Roman" panose="02020603050405020304" pitchFamily="18" charset="0"/>
              </a:rPr>
              <a:t>Предлага се подготовка за явяване на изпит за езикова диплома DELF на френското Министерство на образованието, удостоверяваща владеене на езика от ниво А1 до ниво B2 по Общоевропейската езикова рамка. Изпитът се провежда в ПЕГ „Екзарх Йосиф </a:t>
            </a:r>
            <a:r>
              <a:rPr lang="en-US" sz="2400" dirty="0">
                <a:latin typeface="Times New Roman" panose="02020603050405020304" pitchFamily="18" charset="0"/>
                <a:cs typeface="Times New Roman" panose="02020603050405020304" pitchFamily="18" charset="0"/>
              </a:rPr>
              <a:t>I</a:t>
            </a:r>
            <a:r>
              <a:rPr lang="bg-BG" sz="2400" dirty="0">
                <a:latin typeface="Times New Roman" panose="02020603050405020304" pitchFamily="18" charset="0"/>
                <a:cs typeface="Times New Roman" panose="02020603050405020304" pitchFamily="18" charset="0"/>
              </a:rPr>
              <a:t>”- Ловеч, която е един от изпитните центрове в България.</a:t>
            </a:r>
          </a:p>
          <a:p>
            <a:r>
              <a:rPr lang="bg-BG" sz="2800" dirty="0">
                <a:latin typeface="Times New Roman" panose="02020603050405020304" pitchFamily="18" charset="0"/>
                <a:cs typeface="Times New Roman" panose="02020603050405020304" pitchFamily="18" charset="0"/>
              </a:rPr>
              <a:t> </a:t>
            </a:r>
          </a:p>
          <a:p>
            <a:endParaRPr lang="bg-BG" sz="2800" dirty="0"/>
          </a:p>
        </p:txBody>
      </p:sp>
      <p:pic>
        <p:nvPicPr>
          <p:cNvPr id="1026" name="Picture 2" descr="C:\Users\PC\Desktop\IMG_29681-768x102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8167"/>
            <a:ext cx="4834070" cy="2488150"/>
            <a:chOff x="6867015" y="-1"/>
            <a:chExt cx="5324985" cy="3251912"/>
          </a:xfrm>
          <a:solidFill>
            <a:schemeClr val="bg1">
              <a:alpha val="30000"/>
            </a:schemeClr>
          </a:solidFill>
        </p:grpSpPr>
        <p:sp>
          <p:nvSpPr>
            <p:cNvPr id="12" name="Freeform: Shape 11">
              <a:extLst>
                <a:ext uri="{FF2B5EF4-FFF2-40B4-BE49-F238E27FC236}">
                  <a16:creationId xmlns:a16="http://schemas.microsoft.com/office/drawing/2014/main" xmlns=""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авоъгълник 1"/>
          <p:cNvSpPr/>
          <p:nvPr/>
        </p:nvSpPr>
        <p:spPr>
          <a:xfrm>
            <a:off x="1174044" y="857956"/>
            <a:ext cx="10058400" cy="5113866"/>
          </a:xfrm>
          <a:prstGeom prst="rect">
            <a:avLst/>
          </a:prstGeom>
        </p:spPr>
        <p:txBody>
          <a:bodyPr vert="horz" lIns="91440" tIns="45720" rIns="91440" bIns="45720" rtlCol="0" anchor="t">
            <a:noAutofit/>
          </a:bodyPr>
          <a:lstStyle/>
          <a:p>
            <a:pPr marL="228600" lvl="0" algn="just">
              <a:lnSpc>
                <a:spcPct val="90000"/>
              </a:lnSpc>
              <a:spcAft>
                <a:spcPts val="600"/>
              </a:spcAft>
            </a:pPr>
            <a:r>
              <a:rPr lang="bg-BG" sz="2800" dirty="0">
                <a:solidFill>
                  <a:schemeClr val="tx2"/>
                </a:solidFill>
                <a:latin typeface="Times New Roman" panose="02020603050405020304" pitchFamily="18" charset="0"/>
                <a:cs typeface="Times New Roman" panose="02020603050405020304" pitchFamily="18" charset="0"/>
              </a:rPr>
              <a:t>Всички ученици, изучаващи английски език като първи или втори чужд език имат възможност да се явят на изпит за сертификат на Кеймбридж за ниво В2 в края на 10. клас и на ниво C1 през втория гимназиален етап.</a:t>
            </a:r>
          </a:p>
          <a:p>
            <a:pPr marL="228600" algn="just">
              <a:lnSpc>
                <a:spcPct val="90000"/>
              </a:lnSpc>
              <a:spcAft>
                <a:spcPts val="600"/>
              </a:spcAft>
            </a:pPr>
            <a:r>
              <a:rPr lang="bg-BG" sz="2800" dirty="0">
                <a:solidFill>
                  <a:schemeClr val="tx2"/>
                </a:solidFill>
                <a:latin typeface="Times New Roman" panose="02020603050405020304" pitchFamily="18" charset="0"/>
                <a:cs typeface="Times New Roman" panose="02020603050405020304" pitchFamily="18" charset="0"/>
              </a:rPr>
              <a:t>Изучаващите английски като трети чужд език ще могат да положат изпит за сертификати на Кеймбридж на ниво В1 в края на 10. клас и на ниво В2 в края на 12. клас. </a:t>
            </a:r>
          </a:p>
          <a:p>
            <a:pPr marL="228600" algn="just">
              <a:lnSpc>
                <a:spcPct val="90000"/>
              </a:lnSpc>
              <a:spcAft>
                <a:spcPts val="600"/>
              </a:spcAft>
            </a:pPr>
            <a:r>
              <a:rPr lang="bg-BG" sz="2800" dirty="0">
                <a:solidFill>
                  <a:schemeClr val="tx2"/>
                </a:solidFill>
                <a:latin typeface="Times New Roman" panose="02020603050405020304" pitchFamily="18" charset="0"/>
                <a:cs typeface="Times New Roman" panose="02020603050405020304" pitchFamily="18" charset="0"/>
              </a:rPr>
              <a:t>Изпитите се провеждат в ПЕГ „Екзарх Йосиф I”- Ловеч, която е един от изпитните центрове в България.</a:t>
            </a:r>
          </a:p>
          <a:p>
            <a:pPr marL="228600" lvl="0" algn="just">
              <a:lnSpc>
                <a:spcPct val="90000"/>
              </a:lnSpc>
              <a:spcAft>
                <a:spcPts val="600"/>
              </a:spcAft>
            </a:pPr>
            <a:r>
              <a:rPr lang="bg-BG" sz="2800" dirty="0">
                <a:solidFill>
                  <a:schemeClr val="tx2"/>
                </a:solidFill>
                <a:latin typeface="Times New Roman" panose="02020603050405020304" pitchFamily="18" charset="0"/>
                <a:cs typeface="Times New Roman" panose="02020603050405020304" pitchFamily="18" charset="0"/>
              </a:rPr>
              <a:t>Нивото на подготовката по английски език дава възможност за усвояване на базисни знания и умения за полагане на изпити като TOEFL, IELTS и SAT, които са нужни за по-нататъшното обучение  в български и чуждестранни университети.</a:t>
            </a:r>
            <a:endParaRPr lang="bg-BG" sz="2800" dirty="0">
              <a:solidFill>
                <a:schemeClr val="tx2"/>
              </a:solidFill>
              <a:effectLst/>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18" name="Freeform: Shape 17">
              <a:extLst>
                <a:ext uri="{FF2B5EF4-FFF2-40B4-BE49-F238E27FC236}">
                  <a16:creationId xmlns:a16="http://schemas.microsoft.com/office/drawing/2014/main" xmlns=""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xmlns=""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7429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8167"/>
            <a:ext cx="4834070" cy="2488150"/>
            <a:chOff x="6867015" y="-1"/>
            <a:chExt cx="5324985" cy="3251912"/>
          </a:xfrm>
          <a:solidFill>
            <a:schemeClr val="bg1">
              <a:alpha val="30000"/>
            </a:schemeClr>
          </a:solidFill>
        </p:grpSpPr>
        <p:sp>
          <p:nvSpPr>
            <p:cNvPr id="12" name="Freeform: Shape 11">
              <a:extLst>
                <a:ext uri="{FF2B5EF4-FFF2-40B4-BE49-F238E27FC236}">
                  <a16:creationId xmlns:a16="http://schemas.microsoft.com/office/drawing/2014/main" xmlns=""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Правоъгълник 1"/>
          <p:cNvSpPr/>
          <p:nvPr/>
        </p:nvSpPr>
        <p:spPr>
          <a:xfrm>
            <a:off x="1004712" y="485422"/>
            <a:ext cx="10329332" cy="5508978"/>
          </a:xfrm>
          <a:prstGeom prst="rect">
            <a:avLst/>
          </a:prstGeom>
        </p:spPr>
        <p:txBody>
          <a:bodyPr vert="horz" lIns="91440" tIns="45720" rIns="91440" bIns="45720" rtlCol="0" anchor="t">
            <a:normAutofit lnSpcReduction="10000"/>
          </a:bodyPr>
          <a:lstStyle/>
          <a:p>
            <a:pPr algn="just">
              <a:lnSpc>
                <a:spcPct val="90000"/>
              </a:lnSpc>
              <a:spcAft>
                <a:spcPts val="600"/>
              </a:spcAft>
            </a:pPr>
            <a:r>
              <a:rPr lang="bg-BG" sz="3200" dirty="0">
                <a:solidFill>
                  <a:schemeClr val="tx2"/>
                </a:solidFill>
                <a:latin typeface="Times New Roman" panose="02020603050405020304" pitchFamily="18" charset="0"/>
                <a:cs typeface="Times New Roman" panose="02020603050405020304" pitchFamily="18" charset="0"/>
              </a:rPr>
              <a:t>Профилираната  подготовка се провежда във втори гимназиален етап. Учениците изучават четири профилиращи предмета: първи и втори профилиращи предмети са двата чужди езика, изучавани в първи гимназиален етап. Трети и четвърти профилиращи предмети се избират в края на първи гимназиален етап. Учениците, които се обучават в настоящия момент в 10. и 11. клас са избрали следните комбинации: история и цивилизации и български език и литература; математика и информационни технологии; биология и здравно образование и химия и опазване на околната среда; предприемачество и география и икономика.</a:t>
            </a:r>
          </a:p>
          <a:p>
            <a:pPr>
              <a:lnSpc>
                <a:spcPct val="90000"/>
              </a:lnSpc>
              <a:spcAft>
                <a:spcPts val="600"/>
              </a:spcAft>
            </a:pPr>
            <a:r>
              <a:rPr lang="en-US" sz="1400" dirty="0">
                <a:solidFill>
                  <a:schemeClr val="tx2"/>
                </a:solidFill>
              </a:rPr>
              <a:t> </a:t>
            </a:r>
          </a:p>
        </p:txBody>
      </p:sp>
      <p:grpSp>
        <p:nvGrpSpPr>
          <p:cNvPr id="17" name="Group 16">
            <a:extLst>
              <a:ext uri="{FF2B5EF4-FFF2-40B4-BE49-F238E27FC236}">
                <a16:creationId xmlns:a16="http://schemas.microsoft.com/office/drawing/2014/main" xmlns=""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18" name="Freeform: Shape 17">
              <a:extLst>
                <a:ext uri="{FF2B5EF4-FFF2-40B4-BE49-F238E27FC236}">
                  <a16:creationId xmlns:a16="http://schemas.microsoft.com/office/drawing/2014/main" xmlns=""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xmlns=""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88557328"/>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199</TotalTime>
  <Words>298</Words>
  <Application>Microsoft Office PowerPoint</Application>
  <PresentationFormat>Custom</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на Office</vt:lpstr>
      <vt:lpstr>ПРОФИЛИРАНА ЕЗИКОВА ГИМНАЗИЯ „ЕКЗАРХ ЙОСИФ I” ЛОВЕЧ </vt:lpstr>
      <vt:lpstr>PowerPoint Presentation</vt:lpstr>
      <vt:lpstr>PowerPoint Presentation</vt:lpstr>
      <vt:lpstr>PowerPoint Presentation</vt:lpstr>
      <vt:lpstr>PowerPoint Presentation</vt:lpstr>
      <vt:lpstr>Испански език и английски език - 1 паралелка (26 ученици)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ПРОФИЛИРАНА ЕЗИКОВА ГИМНАЗИЯ „ЕКЗАРХ ЙОСИФ I” ЛОВЕЧ</dc:title>
  <dc:creator>Computer</dc:creator>
  <cp:lastModifiedBy>PC</cp:lastModifiedBy>
  <cp:revision>29</cp:revision>
  <dcterms:created xsi:type="dcterms:W3CDTF">2021-04-19T07:56:35Z</dcterms:created>
  <dcterms:modified xsi:type="dcterms:W3CDTF">2023-04-21T05:10:34Z</dcterms:modified>
</cp:coreProperties>
</file>