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A674264-4C00-4AE2-AD01-CE6365F7B96F}" type="datetimeFigureOut">
              <a:rPr lang="bg-BG" smtClean="0"/>
              <a:t>18.4.2023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985084-5F1D-448B-AF03-5DA5FAFAE1F8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rofile.php?id=100085597223777" TargetMode="External"/><Relationship Id="rId2" Type="http://schemas.openxmlformats.org/officeDocument/2006/relationships/hyperlink" Target="mailto:vetschoollovech@mail.b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2743200" y="618835"/>
            <a:ext cx="8039136" cy="2447637"/>
          </a:xfrm>
        </p:spPr>
        <p:txBody>
          <a:bodyPr>
            <a:normAutofit fontScale="90000"/>
          </a:bodyPr>
          <a:lstStyle/>
          <a:p>
            <a:pPr algn="l"/>
            <a:r>
              <a:rPr lang="bg-BG" sz="4000" dirty="0" smtClean="0"/>
              <a:t>НАЦИОНАЛНА ПРОФЕСИОНАЛНА          ГИМНАЗИЯ ПО ВЕТЕРИНАРНА МЕДИЦИНА „ПРОФ Д-Р ДИМИТЪР ДИМОВ“ – ГРАД </a:t>
            </a:r>
            <a:r>
              <a:rPr lang="bg-BG" sz="4000" dirty="0"/>
              <a:t>Л</a:t>
            </a:r>
            <a:r>
              <a:rPr lang="bg-BG" sz="4000" dirty="0" smtClean="0"/>
              <a:t>ОВЕЧ</a:t>
            </a:r>
            <a:endParaRPr lang="bg-BG" sz="40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460375" y="3389744"/>
            <a:ext cx="6785814" cy="3278475"/>
          </a:xfrm>
        </p:spPr>
        <p:txBody>
          <a:bodyPr>
            <a:normAutofit/>
          </a:bodyPr>
          <a:lstStyle/>
          <a:p>
            <a:pPr algn="l"/>
            <a:r>
              <a:rPr lang="bg-BG" sz="2800" dirty="0" smtClean="0"/>
              <a:t>Прием на ученици за учебната 202</a:t>
            </a:r>
            <a:r>
              <a:rPr lang="en-US" sz="2800" dirty="0" smtClean="0"/>
              <a:t>3</a:t>
            </a:r>
            <a:r>
              <a:rPr lang="bg-BG" sz="2800" dirty="0" smtClean="0"/>
              <a:t>/ 202</a:t>
            </a:r>
            <a:r>
              <a:rPr lang="en-US" sz="2800" dirty="0" smtClean="0"/>
              <a:t>4</a:t>
            </a:r>
            <a:r>
              <a:rPr lang="bg-BG" sz="2800" dirty="0" smtClean="0"/>
              <a:t> г </a:t>
            </a:r>
          </a:p>
          <a:p>
            <a:pPr algn="l"/>
            <a:r>
              <a:rPr lang="bg-BG" dirty="0"/>
              <a:t> </a:t>
            </a:r>
            <a:r>
              <a:rPr lang="bg-BG" dirty="0" smtClean="0"/>
              <a:t> Ловеч 5500</a:t>
            </a:r>
          </a:p>
          <a:p>
            <a:pPr algn="l"/>
            <a:r>
              <a:rPr lang="bg-BG" dirty="0"/>
              <a:t> </a:t>
            </a:r>
            <a:r>
              <a:rPr lang="bg-BG" dirty="0" smtClean="0"/>
              <a:t> ул. „Райна Княгиня“№3</a:t>
            </a:r>
          </a:p>
          <a:p>
            <a:pPr algn="l"/>
            <a:r>
              <a:rPr lang="bg-BG" dirty="0"/>
              <a:t> </a:t>
            </a:r>
            <a:r>
              <a:rPr lang="bg-BG" dirty="0" smtClean="0"/>
              <a:t>телефон:  068/603977</a:t>
            </a:r>
            <a:endParaRPr lang="en-US" dirty="0" smtClean="0"/>
          </a:p>
          <a:p>
            <a:pPr algn="l"/>
            <a:r>
              <a:rPr lang="en-US" dirty="0"/>
              <a:t> </a:t>
            </a: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vetschoollovech@mail.bg</a:t>
            </a:r>
            <a:endParaRPr lang="en-US" dirty="0" smtClean="0"/>
          </a:p>
          <a:p>
            <a:pPr algn="l"/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https</a:t>
            </a:r>
            <a:r>
              <a:rPr lang="en-US" smtClean="0">
                <a:solidFill>
                  <a:schemeClr val="tx1"/>
                </a:solidFill>
              </a:rPr>
              <a:t>:/npgvm-lovech.com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www.facebook.com/profile.php?id=100085597223777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246909"/>
            <a:ext cx="1745673" cy="1618601"/>
          </a:xfrm>
          <a:prstGeom prst="rect">
            <a:avLst/>
          </a:prstGeom>
        </p:spPr>
      </p:pic>
      <p:sp>
        <p:nvSpPr>
          <p:cNvPr id="7" name="AutoShape 2" descr="ПГВМ &quot;Проф. д-р Димитър Димов&quot;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066471"/>
            <a:ext cx="4036291" cy="3325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334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13913" y="1799746"/>
            <a:ext cx="7631545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b="1" dirty="0" smtClean="0">
                <a:solidFill>
                  <a:schemeClr val="bg2">
                    <a:lumMod val="25000"/>
                  </a:schemeClr>
                </a:solidFill>
              </a:rPr>
              <a:t>Защо да изберете тази професия?</a:t>
            </a:r>
          </a:p>
          <a:p>
            <a:pPr marL="0" indent="0">
              <a:buNone/>
            </a:pPr>
            <a:endParaRPr lang="bg-BG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Изучават се биологичните и анатомични особености на различни видове животни.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Извършва се профилактична, лечебна и контролна дейност.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Подготвят се животни за преглед и лечение.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Изучават се начините за  изкуствено осеменяване на селскостопанските животни.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Възможност за работа с екзотични животни в зоопаркове и вивариуми.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05442" y="338328"/>
            <a:ext cx="11309230" cy="145596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000" dirty="0" smtClean="0">
                <a:solidFill>
                  <a:schemeClr val="tx1"/>
                </a:solidFill>
              </a:rPr>
              <a:t>ВЕТЕРИНАРНА МЕДИЦИНА -  „ВЕТЕРИНАРЕН ТЕХНИК“</a:t>
            </a:r>
            <a:br>
              <a:rPr lang="bg-BG" sz="4000" dirty="0" smtClean="0">
                <a:solidFill>
                  <a:schemeClr val="tx1"/>
                </a:solidFill>
              </a:rPr>
            </a:br>
            <a:r>
              <a:rPr lang="bg-BG" sz="3600" dirty="0" smtClean="0">
                <a:solidFill>
                  <a:schemeClr val="tx1"/>
                </a:solidFill>
              </a:rPr>
              <a:t>с разширено </a:t>
            </a:r>
            <a:r>
              <a:rPr lang="bg-BG" sz="3600" dirty="0">
                <a:solidFill>
                  <a:schemeClr val="tx1"/>
                </a:solidFill>
              </a:rPr>
              <a:t>и</a:t>
            </a:r>
            <a:r>
              <a:rPr lang="bg-BG" sz="3600" dirty="0" smtClean="0">
                <a:solidFill>
                  <a:schemeClr val="tx1"/>
                </a:solidFill>
              </a:rPr>
              <a:t>зучаване на английски език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4" name="Picture 8" descr="C:\Users\user\Desktop\76747444_2620326328014323_36596599898882703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446" y="4574721"/>
            <a:ext cx="3645096" cy="2050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96414958_993971370996857_155250185425492377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862" y="1960604"/>
            <a:ext cx="2376264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3375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021350" y="2562045"/>
            <a:ext cx="3630281" cy="175116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b="1" dirty="0" smtClean="0">
                <a:solidFill>
                  <a:schemeClr val="bg2">
                    <a:lumMod val="25000"/>
                  </a:schemeClr>
                </a:solidFill>
              </a:rPr>
              <a:t>Реализация</a:t>
            </a:r>
            <a:r>
              <a:rPr lang="bg-BG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Ветеринарни клиники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Зоомагазини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Ферми за животни</a:t>
            </a:r>
          </a:p>
          <a:p>
            <a:pPr marL="0" indent="0">
              <a:buNone/>
            </a:pP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600" dirty="0" smtClean="0">
                <a:solidFill>
                  <a:schemeClr val="tx1"/>
                </a:solidFill>
              </a:rPr>
              <a:t>ПРОФЕСИЯ „ВЕТЕРИНАРЕН ТЕХНИК“</a:t>
            </a:r>
            <a:br>
              <a:rPr lang="bg-BG" sz="3600" dirty="0" smtClean="0">
                <a:solidFill>
                  <a:schemeClr val="tx1"/>
                </a:solidFill>
              </a:rPr>
            </a:br>
            <a:r>
              <a:rPr lang="bg-BG" sz="3600" dirty="0" smtClean="0">
                <a:solidFill>
                  <a:schemeClr val="tx1"/>
                </a:solidFill>
              </a:rPr>
              <a:t>с разширено </a:t>
            </a:r>
            <a:r>
              <a:rPr lang="bg-BG" sz="3600" dirty="0">
                <a:solidFill>
                  <a:schemeClr val="tx1"/>
                </a:solidFill>
              </a:rPr>
              <a:t>и</a:t>
            </a:r>
            <a:r>
              <a:rPr lang="bg-BG" sz="3600" dirty="0" smtClean="0">
                <a:solidFill>
                  <a:schemeClr val="tx1"/>
                </a:solidFill>
              </a:rPr>
              <a:t>зучаване на английски език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43" y="2562044"/>
            <a:ext cx="3588590" cy="2691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0" y="1880560"/>
            <a:ext cx="2921478" cy="2191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Контейнер за съдържание 2"/>
          <p:cNvSpPr txBox="1">
            <a:spLocks/>
          </p:cNvSpPr>
          <p:nvPr/>
        </p:nvSpPr>
        <p:spPr>
          <a:xfrm>
            <a:off x="602411" y="4563373"/>
            <a:ext cx="7434532" cy="2191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Приюти за животни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Рибни стопанства и пчелини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Складове за </a:t>
            </a:r>
            <a:r>
              <a:rPr lang="bg-BG" dirty="0">
                <a:solidFill>
                  <a:srgbClr val="FF0000"/>
                </a:solidFill>
              </a:rPr>
              <a:t>в</a:t>
            </a:r>
            <a:r>
              <a:rPr lang="bg-BG" dirty="0" smtClean="0">
                <a:solidFill>
                  <a:srgbClr val="FF0000"/>
                </a:solidFill>
              </a:rPr>
              <a:t>етеринарномедицински препарати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94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838199" y="1825625"/>
            <a:ext cx="6131943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b="1" dirty="0" smtClean="0"/>
              <a:t>Защо да изберете тази професия?</a:t>
            </a:r>
          </a:p>
          <a:p>
            <a:pPr marL="0" indent="0">
              <a:buNone/>
            </a:pPr>
            <a:endParaRPr lang="bg-BG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Тя е модерна, атрактивна и перспективна.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Изучават се основните суровини, материали, добавки и начините за тяхната преработка.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Разчитат се и се използват стандарти,  технологични схеми и техническа документация.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Прави се </a:t>
            </a:r>
            <a:r>
              <a:rPr lang="bg-BG" dirty="0">
                <a:solidFill>
                  <a:srgbClr val="C00000"/>
                </a:solidFill>
              </a:rPr>
              <a:t>м</a:t>
            </a:r>
            <a:r>
              <a:rPr lang="bg-BG" dirty="0" smtClean="0">
                <a:solidFill>
                  <a:srgbClr val="C00000"/>
                </a:solidFill>
              </a:rPr>
              <a:t>ониторинг и анализ на технологичните процеси.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 smtClean="0">
              <a:solidFill>
                <a:srgbClr val="C00000"/>
              </a:solidFill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solidFill>
                  <a:schemeClr val="tx1"/>
                </a:solidFill>
              </a:rPr>
              <a:t>ХРАНИТЕЛНИ ТЕХНОЛОГИИ - „КОНТРОЛ НА КАЧЕСТВОТО И БЕЗОПАСНОСТ НА ХРАНИ И НАПИТКИ</a:t>
            </a:r>
            <a:br>
              <a:rPr lang="bg-BG" sz="3600" dirty="0" smtClean="0">
                <a:solidFill>
                  <a:schemeClr val="tx1"/>
                </a:solidFill>
              </a:rPr>
            </a:br>
            <a:r>
              <a:rPr lang="bg-BG" sz="3600" dirty="0" smtClean="0">
                <a:solidFill>
                  <a:schemeClr val="tx1"/>
                </a:solidFill>
              </a:rPr>
              <a:t>с интензивно изучаване на английски език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11313" b="17576"/>
          <a:stretch/>
        </p:blipFill>
        <p:spPr>
          <a:xfrm>
            <a:off x="7174562" y="1980666"/>
            <a:ext cx="4264064" cy="43343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6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993475" y="2403595"/>
            <a:ext cx="5858164" cy="36607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bg-BG" b="1" dirty="0" smtClean="0"/>
              <a:t>Защо да изберете този вид обучение?</a:t>
            </a:r>
          </a:p>
          <a:p>
            <a:pPr>
              <a:buFont typeface="Wingdings" panose="05000000000000000000" pitchFamily="2" charset="2"/>
              <a:buChar char="Ø"/>
            </a:pPr>
            <a:endParaRPr lang="bg-B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Провеждане на практически занятия в реална работна среда.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>
                <a:solidFill>
                  <a:srgbClr val="C00000"/>
                </a:solidFill>
              </a:rPr>
              <a:t>Сключване на трудов договор и заплащане от работодател.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g-BG" dirty="0" smtClean="0"/>
              <a:t>Възможност за продължаване на образованието в УХТ- Пловдив.</a:t>
            </a:r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3600" dirty="0" smtClean="0">
                <a:solidFill>
                  <a:schemeClr val="tx1"/>
                </a:solidFill>
              </a:rPr>
              <a:t>ХРАНИТЕЛНИ ТЕХНОЛОГИИ- „КОНТРОЛ НА КАЧЕСТВОТО И БЕЗОПАСНОСТ НА ХРАНИ И НАПИТКИ</a:t>
            </a:r>
            <a:br>
              <a:rPr lang="bg-BG" sz="3600" dirty="0" smtClean="0">
                <a:solidFill>
                  <a:schemeClr val="tx1"/>
                </a:solidFill>
              </a:rPr>
            </a:br>
            <a:r>
              <a:rPr lang="bg-BG" sz="3600" dirty="0" smtClean="0">
                <a:solidFill>
                  <a:schemeClr val="tx1"/>
                </a:solidFill>
              </a:rPr>
              <a:t>с интензивно изучаване на английски език- </a:t>
            </a:r>
            <a:r>
              <a:rPr lang="bg-BG" sz="3600" dirty="0" err="1" smtClean="0">
                <a:solidFill>
                  <a:schemeClr val="tx1"/>
                </a:solidFill>
              </a:rPr>
              <a:t>дуална</a:t>
            </a:r>
            <a:r>
              <a:rPr lang="bg-BG" sz="3600" dirty="0" smtClean="0">
                <a:solidFill>
                  <a:schemeClr val="tx1"/>
                </a:solidFill>
              </a:rPr>
              <a:t> форма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15" y="2383045"/>
            <a:ext cx="5000447" cy="37503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1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1"/>
          <p:cNvSpPr>
            <a:spLocks noGrp="1"/>
          </p:cNvSpPr>
          <p:nvPr>
            <p:ph idx="1"/>
          </p:nvPr>
        </p:nvSpPr>
        <p:spPr>
          <a:xfrm>
            <a:off x="395005" y="2865247"/>
            <a:ext cx="9877777" cy="345069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bg-BG" b="1" dirty="0" smtClean="0"/>
              <a:t>Какво предлагаме?</a:t>
            </a:r>
          </a:p>
          <a:p>
            <a:pPr marL="0" indent="0">
              <a:buNone/>
            </a:pPr>
            <a:endParaRPr lang="bg-BG" b="1" dirty="0" smtClean="0"/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Безплатно ученическо общежитие;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Ученически стол – закуска и обяд;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Обучение в специализирани кабинети и лаборатории;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Стипендии по различни критерии; 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Фитнес, спортна зала;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Безплатни учебници през първата година;</a:t>
            </a:r>
          </a:p>
          <a:p>
            <a:pPr>
              <a:buFont typeface="Wingdings" pitchFamily="2" charset="2"/>
              <a:buChar char="Ø"/>
            </a:pPr>
            <a:r>
              <a:rPr lang="bg-BG" dirty="0" smtClean="0">
                <a:solidFill>
                  <a:srgbClr val="FF0000"/>
                </a:solidFill>
              </a:rPr>
              <a:t>Иновативно училище с възможност за работа </a:t>
            </a:r>
            <a:r>
              <a:rPr lang="bg-BG" smtClean="0">
                <a:solidFill>
                  <a:srgbClr val="FF0000"/>
                </a:solidFill>
              </a:rPr>
              <a:t>по проекти. </a:t>
            </a:r>
            <a:endParaRPr lang="bg-B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dirty="0" smtClean="0">
                <a:solidFill>
                  <a:srgbClr val="FF000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713117" y="424592"/>
            <a:ext cx="10972800" cy="1252728"/>
          </a:xfrm>
        </p:spPr>
        <p:txBody>
          <a:bodyPr>
            <a:normAutofit/>
          </a:bodyPr>
          <a:lstStyle/>
          <a:p>
            <a:r>
              <a:rPr lang="bg-BG" sz="3600" dirty="0" smtClean="0">
                <a:solidFill>
                  <a:schemeClr val="tx1"/>
                </a:solidFill>
              </a:rPr>
              <a:t>НПГВМ- с грижа и внимание към нашите ученици</a:t>
            </a:r>
            <a:endParaRPr lang="bg-BG" sz="36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Georgi Tsvetanov\Desktop\prezentacii\88175508_642469583177291_8751256570114867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36" y="2681295"/>
            <a:ext cx="4015187" cy="2629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64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ъ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</TotalTime>
  <Words>302</Words>
  <Application>Microsoft Office PowerPoint</Application>
  <PresentationFormat>По избор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7" baseType="lpstr">
      <vt:lpstr>Вълна</vt:lpstr>
      <vt:lpstr>НАЦИОНАЛНА ПРОФЕСИОНАЛНА          ГИМНАЗИЯ ПО ВЕТЕРИНАРНА МЕДИЦИНА „ПРОФ Д-Р ДИМИТЪР ДИМОВ“ – ГРАД ЛОВЕЧ</vt:lpstr>
      <vt:lpstr>ВЕТЕРИНАРНА МЕДИЦИНА -  „ВЕТЕРИНАРЕН ТЕХНИК“ с разширено изучаване на английски език</vt:lpstr>
      <vt:lpstr>ПРОФЕСИЯ „ВЕТЕРИНАРЕН ТЕХНИК“ с разширено изучаване на английски език</vt:lpstr>
      <vt:lpstr>ХРАНИТЕЛНИ ТЕХНОЛОГИИ - „КОНТРОЛ НА КАЧЕСТВОТО И БЕЗОПАСНОСТ НА ХРАНИ И НАПИТКИ с интензивно изучаване на английски език</vt:lpstr>
      <vt:lpstr>ХРАНИТЕЛНИ ТЕХНОЛОГИИ- „КОНТРОЛ НА КАЧЕСТВОТО И БЕЗОПАСНОСТ НА ХРАНИ И НАПИТКИ с интензивно изучаване на английски език- дуална форма</vt:lpstr>
      <vt:lpstr>НПГВМ- с грижа и внимание към нашите ученици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НАЦИОНАЛНА ПРОФЕСИОНАЛНА          ГИМНАЗИЯ ПО ВЕТЕРИНАРНА МЕДИЦИНА „ПРОФ Д-Р ДИМИТЪР ДИМОВ“ – ГРАД ЛОВЕЧ</dc:title>
  <dc:creator>Lenovo</dc:creator>
  <cp:lastModifiedBy>Потребител на Windows</cp:lastModifiedBy>
  <cp:revision>44</cp:revision>
  <dcterms:created xsi:type="dcterms:W3CDTF">2022-04-10T13:27:54Z</dcterms:created>
  <dcterms:modified xsi:type="dcterms:W3CDTF">2023-04-18T12:30:54Z</dcterms:modified>
</cp:coreProperties>
</file>